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Montserrat"/>
      <p:regular r:id="rId38"/>
      <p:bold r:id="rId39"/>
      <p:italic r:id="rId40"/>
      <p:boldItalic r:id="rId41"/>
    </p:embeddedFont>
    <p:embeddedFont>
      <p:font typeface="Lato"/>
      <p:regular r:id="rId42"/>
      <p:bold r:id="rId43"/>
      <p:italic r:id="rId44"/>
      <p:boldItalic r:id="rId45"/>
    </p:embeddedFont>
    <p:embeddedFont>
      <p:font typeface="Lexen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Montserrat-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46" Type="http://schemas.openxmlformats.org/officeDocument/2006/relationships/font" Target="fonts/Lexend-regular.fntdata"/><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Lexend-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bold.fntdata"/><Relationship Id="rId16" Type="http://schemas.openxmlformats.org/officeDocument/2006/relationships/slide" Target="slides/slide11.xml"/><Relationship Id="rId38" Type="http://schemas.openxmlformats.org/officeDocument/2006/relationships/font" Target="fonts/Montserra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c29b9c8e9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c29b9c8e9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ee0fa63c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ee0fa63c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afab1176f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afab1176f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afab1176f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afab1176f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c29b9c8e9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c29b9c8e9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afab1176f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afab1176f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aee0fa63c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aee0fa63c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aee0fa63c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aee0fa63c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aee0fa63c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aee0fa63c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afab1176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afab1176f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aee0fa63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aee0fa63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afab1176f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afab1176f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afab1176f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afab1176f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afab1176f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afab1176f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afab1176f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afab1176f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aee0fa63c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aee0fa63c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aee0fa63c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aee0fa63c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aee0fa63c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aee0fa63c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afab1176f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afab1176f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afab1176f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afab1176f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afab1176f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afab1176f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ee0fa63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aee0fa63c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afab1176f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afab1176f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afab1176f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afab1176f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d32f6158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d32f6158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ee0fa63c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aee0fa63c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aee0fa63c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aee0fa63c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ee0fa63c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aee0fa63c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afab1176f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afab1176f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afab1176f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afab1176f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c29b9c8e9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c29b9c8e9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316783" y="1545450"/>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3500">
                <a:latin typeface="Lexend"/>
                <a:ea typeface="Lexend"/>
                <a:cs typeface="Lexend"/>
                <a:sym typeface="Lexend"/>
              </a:rPr>
              <a:t>P</a:t>
            </a:r>
            <a:r>
              <a:rPr lang="fr" sz="3500">
                <a:latin typeface="Lexend"/>
                <a:ea typeface="Lexend"/>
                <a:cs typeface="Lexend"/>
                <a:sym typeface="Lexend"/>
              </a:rPr>
              <a:t>arcours </a:t>
            </a:r>
            <a:endParaRPr sz="3500">
              <a:latin typeface="Lexend"/>
              <a:ea typeface="Lexend"/>
              <a:cs typeface="Lexend"/>
              <a:sym typeface="Lexend"/>
            </a:endParaRPr>
          </a:p>
          <a:p>
            <a:pPr indent="0" lvl="0" marL="0" rtl="0" algn="l">
              <a:spcBef>
                <a:spcPts val="0"/>
              </a:spcBef>
              <a:spcAft>
                <a:spcPts val="0"/>
              </a:spcAft>
              <a:buNone/>
            </a:pPr>
            <a:r>
              <a:rPr lang="fr" sz="3500">
                <a:latin typeface="Lexend"/>
                <a:ea typeface="Lexend"/>
                <a:cs typeface="Lexend"/>
                <a:sym typeface="Lexend"/>
              </a:rPr>
              <a:t>de professionnalisation </a:t>
            </a:r>
            <a:endParaRPr sz="3500">
              <a:latin typeface="Lexend"/>
              <a:ea typeface="Lexend"/>
              <a:cs typeface="Lexend"/>
              <a:sym typeface="Lexend"/>
            </a:endParaRPr>
          </a:p>
        </p:txBody>
      </p:sp>
      <p:sp>
        <p:nvSpPr>
          <p:cNvPr id="135" name="Google Shape;135;p13"/>
          <p:cNvSpPr txBox="1"/>
          <p:nvPr/>
        </p:nvSpPr>
        <p:spPr>
          <a:xfrm>
            <a:off x="6707700" y="3808700"/>
            <a:ext cx="2436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lt1"/>
                </a:solidFill>
                <a:latin typeface="Lato"/>
                <a:ea typeface="Lato"/>
                <a:cs typeface="Lato"/>
                <a:sym typeface="Lato"/>
              </a:rPr>
              <a:t>PERRET Léa</a:t>
            </a:r>
            <a:endParaRPr sz="1300">
              <a:solidFill>
                <a:schemeClr val="lt1"/>
              </a:solidFill>
              <a:latin typeface="Lato"/>
              <a:ea typeface="Lato"/>
              <a:cs typeface="Lato"/>
              <a:sym typeface="Lato"/>
            </a:endParaRPr>
          </a:p>
        </p:txBody>
      </p:sp>
      <p:sp>
        <p:nvSpPr>
          <p:cNvPr id="136" name="Google Shape;13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Réalisation de la mission</a:t>
            </a:r>
            <a:endParaRPr/>
          </a:p>
        </p:txBody>
      </p:sp>
      <p:sp>
        <p:nvSpPr>
          <p:cNvPr id="210" name="Google Shape;210;p22"/>
          <p:cNvSpPr txBox="1"/>
          <p:nvPr>
            <p:ph idx="1" type="body"/>
          </p:nvPr>
        </p:nvSpPr>
        <p:spPr>
          <a:xfrm>
            <a:off x="1297500" y="100890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Sprints d’1 semaine dans le but de segmenter les missions</a:t>
            </a:r>
            <a:endParaRPr/>
          </a:p>
        </p:txBody>
      </p:sp>
      <p:pic>
        <p:nvPicPr>
          <p:cNvPr id="211" name="Google Shape;211;p22" title="image-5.png"/>
          <p:cNvPicPr preferRelativeResize="0"/>
          <p:nvPr/>
        </p:nvPicPr>
        <p:blipFill>
          <a:blip r:embed="rId3">
            <a:alphaModFix/>
          </a:blip>
          <a:stretch>
            <a:fillRect/>
          </a:stretch>
        </p:blipFill>
        <p:spPr>
          <a:xfrm>
            <a:off x="550725" y="1805275"/>
            <a:ext cx="3314175" cy="1532950"/>
          </a:xfrm>
          <a:prstGeom prst="rect">
            <a:avLst/>
          </a:prstGeom>
          <a:noFill/>
          <a:ln>
            <a:noFill/>
          </a:ln>
        </p:spPr>
      </p:pic>
      <p:pic>
        <p:nvPicPr>
          <p:cNvPr id="212" name="Google Shape;212;p22" title="image-4.png"/>
          <p:cNvPicPr preferRelativeResize="0"/>
          <p:nvPr/>
        </p:nvPicPr>
        <p:blipFill>
          <a:blip r:embed="rId4">
            <a:alphaModFix/>
          </a:blip>
          <a:stretch>
            <a:fillRect/>
          </a:stretch>
        </p:blipFill>
        <p:spPr>
          <a:xfrm>
            <a:off x="4216175" y="1866612"/>
            <a:ext cx="4601823" cy="1410299"/>
          </a:xfrm>
          <a:prstGeom prst="rect">
            <a:avLst/>
          </a:prstGeom>
          <a:noFill/>
          <a:ln>
            <a:noFill/>
          </a:ln>
        </p:spPr>
      </p:pic>
      <p:sp>
        <p:nvSpPr>
          <p:cNvPr id="213" name="Google Shape;213;p22"/>
          <p:cNvSpPr txBox="1"/>
          <p:nvPr>
            <p:ph idx="1" type="body"/>
          </p:nvPr>
        </p:nvSpPr>
        <p:spPr>
          <a:xfrm>
            <a:off x="550725" y="3372900"/>
            <a:ext cx="7289100" cy="1770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fr"/>
              <a:t>Compétences : </a:t>
            </a:r>
            <a:endParaRPr/>
          </a:p>
          <a:p>
            <a:pPr indent="0" lvl="0" marL="0" rtl="0" algn="l">
              <a:spcBef>
                <a:spcPts val="1200"/>
              </a:spcBef>
              <a:spcAft>
                <a:spcPts val="1200"/>
              </a:spcAft>
              <a:buNone/>
            </a:pPr>
            <a:r>
              <a:rPr b="1" i="1" lang="fr" u="sng"/>
              <a:t>Gérer le patrimoine informatique : </a:t>
            </a:r>
            <a:br>
              <a:rPr lang="fr"/>
            </a:br>
            <a:r>
              <a:rPr lang="fr"/>
              <a:t>&gt; Exploiter des référentiels, normes et standards adoptés par le prestataire informatique</a:t>
            </a:r>
            <a:br>
              <a:rPr lang="fr"/>
            </a:br>
            <a:r>
              <a:rPr b="1" i="1" lang="fr" u="sng"/>
              <a:t>Travailler en mode projet :</a:t>
            </a:r>
            <a:br>
              <a:rPr b="1" i="1" lang="fr" u="sng"/>
            </a:br>
            <a:r>
              <a:rPr lang="fr"/>
              <a:t>&gt; Planifier les activités</a:t>
            </a:r>
            <a:br>
              <a:rPr b="1" lang="fr"/>
            </a:br>
            <a:r>
              <a:rPr b="1" i="1" lang="fr" u="sng"/>
              <a:t>Mettre à disposition des utilisateurs un service informatique</a:t>
            </a:r>
            <a:br>
              <a:rPr b="1" lang="fr"/>
            </a:br>
            <a:r>
              <a:rPr lang="fr"/>
              <a:t>&gt; Réaliser les tests d’intégration et d’acceptation d’un service</a:t>
            </a:r>
            <a:br>
              <a:rPr lang="fr"/>
            </a:br>
            <a:r>
              <a:rPr lang="fr"/>
              <a:t>&gt; Déployer un service</a:t>
            </a:r>
            <a:br>
              <a:rPr lang="fr"/>
            </a:br>
            <a:endParaRPr/>
          </a:p>
        </p:txBody>
      </p:sp>
      <p:sp>
        <p:nvSpPr>
          <p:cNvPr id="214" name="Google Shape;21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t>Quelques missions </a:t>
            </a:r>
            <a:r>
              <a:rPr i="1" lang="fr"/>
              <a:t>1ère année</a:t>
            </a:r>
            <a:r>
              <a:rPr b="1" lang="fr"/>
              <a:t> :</a:t>
            </a:r>
            <a:endParaRPr sz="1388"/>
          </a:p>
          <a:p>
            <a:pPr indent="0" lvl="0" marL="0" rtl="0" algn="l">
              <a:spcBef>
                <a:spcPts val="0"/>
              </a:spcBef>
              <a:spcAft>
                <a:spcPts val="0"/>
              </a:spcAft>
              <a:buNone/>
            </a:pPr>
            <a:r>
              <a:rPr i="1" lang="fr" sz="1388"/>
              <a:t>Assistance utilisateurs </a:t>
            </a:r>
            <a:endParaRPr i="1" sz="1388"/>
          </a:p>
          <a:p>
            <a:pPr indent="0" lvl="0" marL="0" rtl="0" algn="l">
              <a:spcBef>
                <a:spcPts val="0"/>
              </a:spcBef>
              <a:spcAft>
                <a:spcPts val="0"/>
              </a:spcAft>
              <a:buNone/>
            </a:pPr>
            <a:r>
              <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t/>
            </a:r>
            <a:endParaRPr i="1" sz="1388" u="sng"/>
          </a:p>
        </p:txBody>
      </p:sp>
      <p:sp>
        <p:nvSpPr>
          <p:cNvPr id="220" name="Google Shape;220;p23"/>
          <p:cNvSpPr txBox="1"/>
          <p:nvPr>
            <p:ph idx="1" type="body"/>
          </p:nvPr>
        </p:nvSpPr>
        <p:spPr>
          <a:xfrm>
            <a:off x="77225" y="1590142"/>
            <a:ext cx="2769600" cy="1963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r"/>
              <a:t>Utilisation de tickets : </a:t>
            </a:r>
            <a:br>
              <a:rPr lang="fr"/>
            </a:br>
            <a:r>
              <a:rPr lang="fr"/>
              <a:t>- T</a:t>
            </a:r>
            <a:r>
              <a:rPr lang="fr"/>
              <a:t>raçabilité complète des demandes entre tute</a:t>
            </a:r>
            <a:r>
              <a:rPr lang="fr"/>
              <a:t>urs, formateurs, étudiants, secrétariat.</a:t>
            </a:r>
            <a:br>
              <a:rPr lang="fr"/>
            </a:br>
            <a:r>
              <a:rPr lang="fr"/>
              <a:t>- Gestion des demandes.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1" name="Google Shape;221;p23"/>
          <p:cNvPicPr preferRelativeResize="0"/>
          <p:nvPr/>
        </p:nvPicPr>
        <p:blipFill>
          <a:blip r:embed="rId3">
            <a:alphaModFix/>
          </a:blip>
          <a:stretch>
            <a:fillRect/>
          </a:stretch>
        </p:blipFill>
        <p:spPr>
          <a:xfrm>
            <a:off x="2984400" y="2068662"/>
            <a:ext cx="5548050" cy="2460675"/>
          </a:xfrm>
          <a:prstGeom prst="rect">
            <a:avLst/>
          </a:prstGeom>
          <a:noFill/>
          <a:ln>
            <a:noFill/>
          </a:ln>
        </p:spPr>
      </p:pic>
      <p:sp>
        <p:nvSpPr>
          <p:cNvPr id="222" name="Google Shape;222;p23"/>
          <p:cNvSpPr txBox="1"/>
          <p:nvPr/>
        </p:nvSpPr>
        <p:spPr>
          <a:xfrm>
            <a:off x="2878425" y="1698900"/>
            <a:ext cx="5760000" cy="83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fr" sz="1300">
                <a:solidFill>
                  <a:schemeClr val="lt1"/>
                </a:solidFill>
                <a:latin typeface="Lato"/>
                <a:ea typeface="Lato"/>
                <a:cs typeface="Lato"/>
                <a:sym typeface="Lato"/>
              </a:rPr>
              <a:t>Catégories de tickets : </a:t>
            </a:r>
            <a:endParaRPr sz="1300">
              <a:solidFill>
                <a:schemeClr val="lt1"/>
              </a:solidFill>
              <a:latin typeface="Lato"/>
              <a:ea typeface="Lato"/>
              <a:cs typeface="Lato"/>
              <a:sym typeface="Lato"/>
            </a:endParaRPr>
          </a:p>
        </p:txBody>
      </p:sp>
      <p:sp>
        <p:nvSpPr>
          <p:cNvPr id="223" name="Google Shape;22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Réalisation de la</a:t>
            </a:r>
            <a:r>
              <a:rPr b="1" lang="fr"/>
              <a:t> mission : </a:t>
            </a:r>
            <a:endParaRPr b="1"/>
          </a:p>
        </p:txBody>
      </p:sp>
      <p:sp>
        <p:nvSpPr>
          <p:cNvPr id="229" name="Google Shape;229;p24"/>
          <p:cNvSpPr txBox="1"/>
          <p:nvPr>
            <p:ph idx="1" type="body"/>
          </p:nvPr>
        </p:nvSpPr>
        <p:spPr>
          <a:xfrm>
            <a:off x="1297500" y="9302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Répondre aux tickets :  </a:t>
            </a:r>
            <a:r>
              <a:rPr lang="fr"/>
              <a:t>“Bug PPAP” &amp; “Demande administrateur PPAP (non-bug)”</a:t>
            </a:r>
            <a:endParaRPr/>
          </a:p>
          <a:p>
            <a:pPr indent="0" lvl="0" marL="0" rtl="0" algn="l">
              <a:spcBef>
                <a:spcPts val="1200"/>
              </a:spcBef>
              <a:spcAft>
                <a:spcPts val="0"/>
              </a:spcAft>
              <a:buNone/>
            </a:pPr>
            <a:r>
              <a:rPr lang="fr"/>
              <a:t>2 situations : </a:t>
            </a:r>
            <a:endParaRPr/>
          </a:p>
          <a:p>
            <a:pPr indent="-311150" lvl="0" marL="457200" rtl="0" algn="l">
              <a:spcBef>
                <a:spcPts val="1200"/>
              </a:spcBef>
              <a:spcAft>
                <a:spcPts val="0"/>
              </a:spcAft>
              <a:buSzPts val="1300"/>
              <a:buChar char="-"/>
            </a:pPr>
            <a:r>
              <a:rPr lang="fr"/>
              <a:t>La demande est traitée dans l’immédiat</a:t>
            </a:r>
            <a:endParaRPr/>
          </a:p>
          <a:p>
            <a:pPr indent="-311150" lvl="0" marL="457200" rtl="0" algn="l">
              <a:spcBef>
                <a:spcPts val="0"/>
              </a:spcBef>
              <a:spcAft>
                <a:spcPts val="0"/>
              </a:spcAft>
              <a:buSzPts val="1300"/>
              <a:buChar char="-"/>
            </a:pPr>
            <a:r>
              <a:rPr lang="fr"/>
              <a:t>La demande concerne un bug et est pris en compte dans la prochaine mise à jour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30" name="Google Shape;230;p24"/>
          <p:cNvPicPr preferRelativeResize="0"/>
          <p:nvPr/>
        </p:nvPicPr>
        <p:blipFill>
          <a:blip r:embed="rId3">
            <a:alphaModFix/>
          </a:blip>
          <a:stretch>
            <a:fillRect/>
          </a:stretch>
        </p:blipFill>
        <p:spPr>
          <a:xfrm>
            <a:off x="247175" y="2571750"/>
            <a:ext cx="8649650" cy="474150"/>
          </a:xfrm>
          <a:prstGeom prst="rect">
            <a:avLst/>
          </a:prstGeom>
          <a:noFill/>
          <a:ln>
            <a:noFill/>
          </a:ln>
        </p:spPr>
      </p:pic>
      <p:pic>
        <p:nvPicPr>
          <p:cNvPr id="231" name="Google Shape;231;p24"/>
          <p:cNvPicPr preferRelativeResize="0"/>
          <p:nvPr/>
        </p:nvPicPr>
        <p:blipFill>
          <a:blip r:embed="rId4">
            <a:alphaModFix/>
          </a:blip>
          <a:stretch>
            <a:fillRect/>
          </a:stretch>
        </p:blipFill>
        <p:spPr>
          <a:xfrm>
            <a:off x="223487" y="3286150"/>
            <a:ext cx="8697027" cy="420409"/>
          </a:xfrm>
          <a:prstGeom prst="rect">
            <a:avLst/>
          </a:prstGeom>
          <a:noFill/>
          <a:ln>
            <a:noFill/>
          </a:ln>
        </p:spPr>
      </p:pic>
      <p:sp>
        <p:nvSpPr>
          <p:cNvPr id="232" name="Google Shape;232;p24"/>
          <p:cNvSpPr txBox="1"/>
          <p:nvPr/>
        </p:nvSpPr>
        <p:spPr>
          <a:xfrm>
            <a:off x="223475" y="3796375"/>
            <a:ext cx="84438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chemeClr val="lt1"/>
                </a:solidFill>
                <a:latin typeface="Lato"/>
                <a:ea typeface="Lato"/>
                <a:cs typeface="Lato"/>
                <a:sym typeface="Lato"/>
              </a:rPr>
              <a:t>Compétences : </a:t>
            </a:r>
            <a:endParaRPr sz="1000">
              <a:solidFill>
                <a:schemeClr val="lt1"/>
              </a:solidFill>
              <a:latin typeface="Lato"/>
              <a:ea typeface="Lato"/>
              <a:cs typeface="Lato"/>
              <a:sym typeface="Lato"/>
            </a:endParaRPr>
          </a:p>
          <a:p>
            <a:pPr indent="0" lvl="0" marL="0" rtl="0" algn="l">
              <a:spcBef>
                <a:spcPts val="0"/>
              </a:spcBef>
              <a:spcAft>
                <a:spcPts val="0"/>
              </a:spcAft>
              <a:buNone/>
            </a:pPr>
            <a:r>
              <a:rPr b="1" i="1" lang="fr" sz="1000" u="sng">
                <a:solidFill>
                  <a:schemeClr val="lt1"/>
                </a:solidFill>
                <a:latin typeface="Lato"/>
                <a:ea typeface="Lato"/>
                <a:cs typeface="Lato"/>
                <a:sym typeface="Lato"/>
              </a:rPr>
              <a:t>Gérer le patrimoine informatique</a:t>
            </a:r>
            <a:endParaRPr b="1" i="1" sz="1000" u="sng">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Mettre en place et vérifier les niveaux d’habilitation associés à un service</a:t>
            </a:r>
            <a:endParaRPr sz="1000">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Vérifier le respect des règles d’utilisation des ressources numériques</a:t>
            </a:r>
            <a:br>
              <a:rPr lang="fr" sz="1000">
                <a:solidFill>
                  <a:schemeClr val="lt1"/>
                </a:solidFill>
                <a:latin typeface="Lato"/>
                <a:ea typeface="Lato"/>
                <a:cs typeface="Lato"/>
                <a:sym typeface="Lato"/>
              </a:rPr>
            </a:br>
            <a:r>
              <a:rPr b="1" i="1" lang="fr" sz="1000" u="sng">
                <a:solidFill>
                  <a:schemeClr val="lt1"/>
                </a:solidFill>
                <a:latin typeface="Lato"/>
                <a:ea typeface="Lato"/>
                <a:cs typeface="Lato"/>
                <a:sym typeface="Lato"/>
              </a:rPr>
              <a:t>Répondre aux incidents et aux demandes d’assistance et d’évolution</a:t>
            </a:r>
            <a:endParaRPr sz="1000">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Collecter, suivre et orienter des demandes</a:t>
            </a:r>
            <a:endParaRPr sz="1000">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Traiter des demandes concernant les applications</a:t>
            </a:r>
            <a:endParaRPr sz="1000">
              <a:solidFill>
                <a:schemeClr val="lt1"/>
              </a:solidFill>
              <a:latin typeface="Lato"/>
              <a:ea typeface="Lato"/>
              <a:cs typeface="Lato"/>
              <a:sym typeface="Lato"/>
            </a:endParaRPr>
          </a:p>
        </p:txBody>
      </p:sp>
      <p:sp>
        <p:nvSpPr>
          <p:cNvPr id="233" name="Google Shape;23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t>Quelques missions </a:t>
            </a:r>
            <a:r>
              <a:rPr lang="fr" sz="1388"/>
              <a:t>2ème année</a:t>
            </a:r>
            <a:r>
              <a:rPr i="1" lang="fr" sz="1388"/>
              <a:t> :</a:t>
            </a:r>
            <a:endParaRPr i="1" sz="1388"/>
          </a:p>
          <a:p>
            <a:pPr indent="0" lvl="0" marL="0" rtl="0" algn="l">
              <a:spcBef>
                <a:spcPts val="0"/>
              </a:spcBef>
              <a:spcAft>
                <a:spcPts val="0"/>
              </a:spcAft>
              <a:buNone/>
            </a:pPr>
            <a:r>
              <a:rPr i="1" lang="fr" sz="1388"/>
              <a:t>Développement d’un module de gestion de visites d’entreprise</a:t>
            </a:r>
            <a:endParaRPr i="1" sz="1388"/>
          </a:p>
          <a:p>
            <a:pPr indent="0" lvl="0" marL="0" rtl="0" algn="l">
              <a:spcBef>
                <a:spcPts val="0"/>
              </a:spcBef>
              <a:spcAft>
                <a:spcPts val="0"/>
              </a:spcAft>
              <a:buNone/>
            </a:pPr>
            <a:r>
              <a:t/>
            </a:r>
            <a:endParaRPr i="1" sz="1388" u="sng"/>
          </a:p>
        </p:txBody>
      </p:sp>
      <p:sp>
        <p:nvSpPr>
          <p:cNvPr id="239" name="Google Shape;239;p25"/>
          <p:cNvSpPr txBox="1"/>
          <p:nvPr>
            <p:ph idx="1" type="body"/>
          </p:nvPr>
        </p:nvSpPr>
        <p:spPr>
          <a:xfrm>
            <a:off x="1297500" y="10346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Chez ARES Formation, des formateurs visitent les entreprises des alternants afin de faire un suivi côté entreprise comme formation. Jusqu’ici les visites étaient au format papier</a:t>
            </a:r>
            <a:endParaRPr/>
          </a:p>
          <a:p>
            <a:pPr indent="0" lvl="0" marL="0" rtl="0" algn="l">
              <a:spcBef>
                <a:spcPts val="1200"/>
              </a:spcBef>
              <a:spcAft>
                <a:spcPts val="1200"/>
              </a:spcAft>
              <a:buNone/>
            </a:pPr>
            <a:r>
              <a:rPr lang="fr"/>
              <a:t> </a:t>
            </a:r>
            <a:br>
              <a:rPr lang="fr"/>
            </a:br>
            <a:endParaRPr/>
          </a:p>
        </p:txBody>
      </p:sp>
      <p:sp>
        <p:nvSpPr>
          <p:cNvPr id="240" name="Google Shape;240;p25"/>
          <p:cNvSpPr txBox="1"/>
          <p:nvPr/>
        </p:nvSpPr>
        <p:spPr>
          <a:xfrm>
            <a:off x="133925" y="1637400"/>
            <a:ext cx="2889600" cy="24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300">
                <a:solidFill>
                  <a:schemeClr val="lt1"/>
                </a:solidFill>
                <a:latin typeface="Lato"/>
                <a:ea typeface="Lato"/>
                <a:cs typeface="Lato"/>
                <a:sym typeface="Lato"/>
              </a:rPr>
              <a:t>Préparer le développement du module numérique :</a:t>
            </a:r>
            <a:endParaRPr b="1" i="1" sz="1300">
              <a:solidFill>
                <a:schemeClr val="lt1"/>
              </a:solidFill>
              <a:latin typeface="Lato"/>
              <a:ea typeface="Lato"/>
              <a:cs typeface="Lato"/>
              <a:sym typeface="Lato"/>
            </a:endParaRPr>
          </a:p>
          <a:p>
            <a:pPr indent="0" lvl="0" marL="0" rtl="0" algn="l">
              <a:spcBef>
                <a:spcPts val="0"/>
              </a:spcBef>
              <a:spcAft>
                <a:spcPts val="0"/>
              </a:spcAft>
              <a:buNone/>
            </a:pPr>
            <a:r>
              <a:rPr lang="fr" sz="1300">
                <a:solidFill>
                  <a:schemeClr val="lt1"/>
                </a:solidFill>
                <a:latin typeface="Lato"/>
                <a:ea typeface="Lato"/>
                <a:cs typeface="Lato"/>
                <a:sym typeface="Lato"/>
              </a:rPr>
              <a:t>- P</a:t>
            </a:r>
            <a:r>
              <a:rPr lang="fr" sz="1300">
                <a:solidFill>
                  <a:schemeClr val="lt1"/>
                </a:solidFill>
                <a:latin typeface="Lato"/>
                <a:ea typeface="Lato"/>
                <a:cs typeface="Lato"/>
                <a:sym typeface="Lato"/>
              </a:rPr>
              <a:t>réparer sa réflexion et sa méthodologie de travail. </a:t>
            </a:r>
            <a:br>
              <a:rPr lang="fr" sz="1300">
                <a:solidFill>
                  <a:schemeClr val="lt1"/>
                </a:solidFill>
                <a:latin typeface="Lato"/>
                <a:ea typeface="Lato"/>
                <a:cs typeface="Lato"/>
                <a:sym typeface="Lato"/>
              </a:rPr>
            </a:br>
            <a:r>
              <a:rPr lang="fr" sz="1300">
                <a:solidFill>
                  <a:schemeClr val="lt1"/>
                </a:solidFill>
                <a:latin typeface="Lato"/>
                <a:ea typeface="Lato"/>
                <a:cs typeface="Lato"/>
                <a:sym typeface="Lato"/>
              </a:rPr>
              <a:t>- Travail de maquettage ainsi que de réflexion</a:t>
            </a:r>
            <a:br>
              <a:rPr lang="fr" sz="1300">
                <a:solidFill>
                  <a:schemeClr val="lt1"/>
                </a:solidFill>
                <a:latin typeface="Lato"/>
                <a:ea typeface="Lato"/>
                <a:cs typeface="Lato"/>
                <a:sym typeface="Lato"/>
              </a:rPr>
            </a:br>
            <a:r>
              <a:rPr lang="fr" sz="1300">
                <a:solidFill>
                  <a:schemeClr val="lt1"/>
                </a:solidFill>
                <a:latin typeface="Lato"/>
                <a:ea typeface="Lato"/>
                <a:cs typeface="Lato"/>
                <a:sym typeface="Lato"/>
              </a:rPr>
              <a:t>- Schéma de base de données</a:t>
            </a:r>
            <a:endParaRPr sz="1300">
              <a:solidFill>
                <a:schemeClr val="lt1"/>
              </a:solidFill>
              <a:latin typeface="Lato"/>
              <a:ea typeface="Lato"/>
              <a:cs typeface="Lato"/>
              <a:sym typeface="Lato"/>
            </a:endParaRPr>
          </a:p>
        </p:txBody>
      </p:sp>
      <p:pic>
        <p:nvPicPr>
          <p:cNvPr id="241" name="Google Shape;241;p25" title="IMG_5943.jpg"/>
          <p:cNvPicPr preferRelativeResize="0"/>
          <p:nvPr/>
        </p:nvPicPr>
        <p:blipFill>
          <a:blip r:embed="rId3">
            <a:alphaModFix/>
          </a:blip>
          <a:stretch>
            <a:fillRect/>
          </a:stretch>
        </p:blipFill>
        <p:spPr>
          <a:xfrm>
            <a:off x="133925" y="3134525"/>
            <a:ext cx="3054300" cy="1718050"/>
          </a:xfrm>
          <a:prstGeom prst="rect">
            <a:avLst/>
          </a:prstGeom>
          <a:noFill/>
          <a:ln>
            <a:noFill/>
          </a:ln>
        </p:spPr>
      </p:pic>
      <p:pic>
        <p:nvPicPr>
          <p:cNvPr id="242" name="Google Shape;242;p25"/>
          <p:cNvPicPr preferRelativeResize="0"/>
          <p:nvPr/>
        </p:nvPicPr>
        <p:blipFill>
          <a:blip r:embed="rId4">
            <a:alphaModFix/>
          </a:blip>
          <a:stretch>
            <a:fillRect/>
          </a:stretch>
        </p:blipFill>
        <p:spPr>
          <a:xfrm>
            <a:off x="4238925" y="1793025"/>
            <a:ext cx="4235320" cy="2742201"/>
          </a:xfrm>
          <a:prstGeom prst="rect">
            <a:avLst/>
          </a:prstGeom>
          <a:noFill/>
          <a:ln>
            <a:noFill/>
          </a:ln>
        </p:spPr>
      </p:pic>
      <p:sp>
        <p:nvSpPr>
          <p:cNvPr id="243" name="Google Shape;24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Réalisation de la mission :</a:t>
            </a:r>
            <a:endParaRPr/>
          </a:p>
        </p:txBody>
      </p:sp>
      <p:sp>
        <p:nvSpPr>
          <p:cNvPr id="249" name="Google Shape;249;p26"/>
          <p:cNvSpPr txBox="1"/>
          <p:nvPr>
            <p:ph idx="1" type="body"/>
          </p:nvPr>
        </p:nvSpPr>
        <p:spPr>
          <a:xfrm>
            <a:off x="231175" y="1219950"/>
            <a:ext cx="27057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1100"/>
              <a:t>Adapter le suivi personnel</a:t>
            </a:r>
            <a:br>
              <a:rPr lang="fr" sz="1100"/>
            </a:br>
            <a:r>
              <a:rPr lang="fr" sz="1100"/>
              <a:t>(Date du suivi, date de </a:t>
            </a:r>
            <a:r>
              <a:rPr lang="fr" sz="1100"/>
              <a:t>l'événement</a:t>
            </a:r>
            <a:r>
              <a:rPr lang="fr" sz="1100"/>
              <a:t>, description,  catégorie, élève concerné)</a:t>
            </a:r>
            <a:endParaRPr sz="1100"/>
          </a:p>
          <a:p>
            <a:pPr indent="0" lvl="0" marL="0" rtl="0" algn="l">
              <a:spcBef>
                <a:spcPts val="1200"/>
              </a:spcBef>
              <a:spcAft>
                <a:spcPts val="1200"/>
              </a:spcAft>
              <a:buNone/>
            </a:pPr>
            <a:r>
              <a:rPr lang="fr" sz="1100"/>
              <a:t>Ajouter les nouvelles remarques (de chaque intervenant) l’entité, form et dans le CRUD pour créer la première partie de la visite.</a:t>
            </a:r>
            <a:endParaRPr sz="1100"/>
          </a:p>
        </p:txBody>
      </p:sp>
      <p:sp>
        <p:nvSpPr>
          <p:cNvPr id="250" name="Google Shape;250;p26"/>
          <p:cNvSpPr txBox="1"/>
          <p:nvPr/>
        </p:nvSpPr>
        <p:spPr>
          <a:xfrm>
            <a:off x="4788763" y="945700"/>
            <a:ext cx="3355500" cy="13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fr" sz="1000">
                <a:solidFill>
                  <a:schemeClr val="lt1"/>
                </a:solidFill>
              </a:rPr>
              <a:t>Créer et ajouter le tableau de compétences</a:t>
            </a:r>
            <a:endParaRPr b="1" sz="1000">
              <a:solidFill>
                <a:schemeClr val="lt1"/>
              </a:solidFill>
            </a:endParaRPr>
          </a:p>
          <a:p>
            <a:pPr indent="0" lvl="0" marL="0" rtl="0" algn="l">
              <a:lnSpc>
                <a:spcPct val="115000"/>
              </a:lnSpc>
              <a:spcBef>
                <a:spcPts val="1000"/>
              </a:spcBef>
              <a:spcAft>
                <a:spcPts val="1000"/>
              </a:spcAft>
              <a:buNone/>
            </a:pPr>
            <a:r>
              <a:rPr lang="fr" sz="1000">
                <a:solidFill>
                  <a:schemeClr val="lt1"/>
                </a:solidFill>
              </a:rPr>
              <a:t>Récupérer</a:t>
            </a:r>
            <a:r>
              <a:rPr lang="fr" sz="1000">
                <a:solidFill>
                  <a:schemeClr val="lt1"/>
                </a:solidFill>
              </a:rPr>
              <a:t> les compétences suivant la formation et créer le tableau si le suivi est catégorisé « visite_entreprise ». </a:t>
            </a:r>
            <a:br>
              <a:rPr lang="fr" sz="1000">
                <a:solidFill>
                  <a:schemeClr val="lt1"/>
                </a:solidFill>
              </a:rPr>
            </a:br>
            <a:r>
              <a:rPr lang="fr" sz="1000">
                <a:solidFill>
                  <a:schemeClr val="lt1"/>
                </a:solidFill>
              </a:rPr>
              <a:t>- Pourvoir cocher les compétences en fonction de l’état, ce qui sera visible pour l’élève comme le tuteur. </a:t>
            </a:r>
            <a:endParaRPr sz="1000">
              <a:solidFill>
                <a:schemeClr val="lt1"/>
              </a:solidFill>
            </a:endParaRPr>
          </a:p>
        </p:txBody>
      </p:sp>
      <p:pic>
        <p:nvPicPr>
          <p:cNvPr id="251" name="Google Shape;251;p26" title="form.png"/>
          <p:cNvPicPr preferRelativeResize="0"/>
          <p:nvPr/>
        </p:nvPicPr>
        <p:blipFill>
          <a:blip r:embed="rId3">
            <a:alphaModFix/>
          </a:blip>
          <a:stretch>
            <a:fillRect/>
          </a:stretch>
        </p:blipFill>
        <p:spPr>
          <a:xfrm>
            <a:off x="231175" y="2890859"/>
            <a:ext cx="2705701" cy="1697304"/>
          </a:xfrm>
          <a:prstGeom prst="rect">
            <a:avLst/>
          </a:prstGeom>
          <a:noFill/>
          <a:ln>
            <a:noFill/>
          </a:ln>
        </p:spPr>
      </p:pic>
      <p:pic>
        <p:nvPicPr>
          <p:cNvPr id="252" name="Google Shape;252;p26" title="preuve visite.png"/>
          <p:cNvPicPr preferRelativeResize="0"/>
          <p:nvPr/>
        </p:nvPicPr>
        <p:blipFill>
          <a:blip r:embed="rId4">
            <a:alphaModFix/>
          </a:blip>
          <a:stretch>
            <a:fillRect/>
          </a:stretch>
        </p:blipFill>
        <p:spPr>
          <a:xfrm>
            <a:off x="4081400" y="2349400"/>
            <a:ext cx="4770226" cy="2460601"/>
          </a:xfrm>
          <a:prstGeom prst="rect">
            <a:avLst/>
          </a:prstGeom>
          <a:noFill/>
          <a:ln>
            <a:noFill/>
          </a:ln>
        </p:spPr>
      </p:pic>
      <p:sp>
        <p:nvSpPr>
          <p:cNvPr id="253" name="Google Shape;25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052550" y="2158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fr" sz="1660"/>
              <a:t>Réalisation de la</a:t>
            </a:r>
            <a:r>
              <a:rPr b="1" lang="fr" sz="1660"/>
              <a:t> mission : </a:t>
            </a:r>
            <a:endParaRPr b="1" sz="1660"/>
          </a:p>
          <a:p>
            <a:pPr indent="0" lvl="0" marL="0" rtl="0" algn="l">
              <a:spcBef>
                <a:spcPts val="0"/>
              </a:spcBef>
              <a:spcAft>
                <a:spcPts val="0"/>
              </a:spcAft>
              <a:buSzPts val="990"/>
              <a:buNone/>
            </a:pPr>
            <a:r>
              <a:rPr lang="fr" sz="1660"/>
              <a:t>Documentation utilisateurs et résultats</a:t>
            </a:r>
            <a:endParaRPr sz="1660"/>
          </a:p>
        </p:txBody>
      </p:sp>
      <p:pic>
        <p:nvPicPr>
          <p:cNvPr id="259" name="Google Shape;259;p27"/>
          <p:cNvPicPr preferRelativeResize="0"/>
          <p:nvPr/>
        </p:nvPicPr>
        <p:blipFill>
          <a:blip r:embed="rId3">
            <a:alphaModFix/>
          </a:blip>
          <a:stretch>
            <a:fillRect/>
          </a:stretch>
        </p:blipFill>
        <p:spPr>
          <a:xfrm>
            <a:off x="508150" y="1022750"/>
            <a:ext cx="2862625" cy="3023850"/>
          </a:xfrm>
          <a:prstGeom prst="rect">
            <a:avLst/>
          </a:prstGeom>
          <a:noFill/>
          <a:ln>
            <a:noFill/>
          </a:ln>
        </p:spPr>
      </p:pic>
      <p:sp>
        <p:nvSpPr>
          <p:cNvPr id="260" name="Google Shape;260;p27"/>
          <p:cNvSpPr txBox="1"/>
          <p:nvPr/>
        </p:nvSpPr>
        <p:spPr>
          <a:xfrm>
            <a:off x="478500" y="3988925"/>
            <a:ext cx="5832900" cy="5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chemeClr val="lt1"/>
                </a:solidFill>
                <a:latin typeface="Lato"/>
                <a:ea typeface="Lato"/>
                <a:cs typeface="Lato"/>
                <a:sym typeface="Lato"/>
              </a:rPr>
              <a:t>Compétences</a:t>
            </a:r>
            <a:br>
              <a:rPr lang="fr" sz="900">
                <a:solidFill>
                  <a:schemeClr val="lt1"/>
                </a:solidFill>
                <a:latin typeface="Lato"/>
                <a:ea typeface="Lato"/>
                <a:cs typeface="Lato"/>
                <a:sym typeface="Lato"/>
              </a:rPr>
            </a:br>
            <a:r>
              <a:rPr b="1" i="1" lang="fr" sz="900" u="sng">
                <a:solidFill>
                  <a:schemeClr val="lt1"/>
                </a:solidFill>
                <a:latin typeface="Lato"/>
                <a:ea typeface="Lato"/>
                <a:cs typeface="Lato"/>
                <a:sym typeface="Lato"/>
              </a:rPr>
              <a:t>Travailler en mode projet</a:t>
            </a:r>
            <a:endParaRPr b="1" i="1" sz="900" u="sng">
              <a:solidFill>
                <a:schemeClr val="lt1"/>
              </a:solidFill>
              <a:latin typeface="Lato"/>
              <a:ea typeface="Lato"/>
              <a:cs typeface="Lato"/>
              <a:sym typeface="Lato"/>
            </a:endParaRPr>
          </a:p>
          <a:p>
            <a:pPr indent="0" lvl="0" marL="0" rtl="0" algn="l">
              <a:spcBef>
                <a:spcPts val="0"/>
              </a:spcBef>
              <a:spcAft>
                <a:spcPts val="0"/>
              </a:spcAft>
              <a:buNone/>
            </a:pPr>
            <a:r>
              <a:rPr lang="fr" sz="900">
                <a:solidFill>
                  <a:schemeClr val="lt1"/>
                </a:solidFill>
                <a:latin typeface="Lato"/>
                <a:ea typeface="Lato"/>
                <a:cs typeface="Lato"/>
                <a:sym typeface="Lato"/>
              </a:rPr>
              <a:t>– Analyser les objectifs et les modalités d’organisation d’un projet</a:t>
            </a:r>
            <a:endParaRPr sz="900">
              <a:solidFill>
                <a:schemeClr val="lt1"/>
              </a:solidFill>
              <a:latin typeface="Lato"/>
              <a:ea typeface="Lato"/>
              <a:cs typeface="Lato"/>
              <a:sym typeface="Lato"/>
            </a:endParaRPr>
          </a:p>
          <a:p>
            <a:pPr indent="0" lvl="0" marL="0" rtl="0" algn="l">
              <a:spcBef>
                <a:spcPts val="0"/>
              </a:spcBef>
              <a:spcAft>
                <a:spcPts val="0"/>
              </a:spcAft>
              <a:buNone/>
            </a:pPr>
            <a:r>
              <a:rPr lang="fr" sz="900">
                <a:solidFill>
                  <a:schemeClr val="lt1"/>
                </a:solidFill>
                <a:latin typeface="Lato"/>
                <a:ea typeface="Lato"/>
                <a:cs typeface="Lato"/>
                <a:sym typeface="Lato"/>
              </a:rPr>
              <a:t>– Planifier les activités</a:t>
            </a:r>
            <a:endParaRPr sz="900">
              <a:solidFill>
                <a:schemeClr val="lt1"/>
              </a:solidFill>
              <a:latin typeface="Lato"/>
              <a:ea typeface="Lato"/>
              <a:cs typeface="Lato"/>
              <a:sym typeface="Lato"/>
            </a:endParaRPr>
          </a:p>
          <a:p>
            <a:pPr indent="0" lvl="0" marL="0" rtl="0" algn="l">
              <a:spcBef>
                <a:spcPts val="0"/>
              </a:spcBef>
              <a:spcAft>
                <a:spcPts val="0"/>
              </a:spcAft>
              <a:buNone/>
            </a:pPr>
            <a:r>
              <a:rPr b="1" i="1" lang="fr" sz="900" u="sng">
                <a:solidFill>
                  <a:schemeClr val="lt1"/>
                </a:solidFill>
                <a:latin typeface="Lato"/>
                <a:ea typeface="Lato"/>
                <a:cs typeface="Lato"/>
                <a:sym typeface="Lato"/>
              </a:rPr>
              <a:t>Mettre à disposition des utilisateurs un service informatique</a:t>
            </a:r>
            <a:endParaRPr b="1" i="1" sz="900" u="sng">
              <a:solidFill>
                <a:schemeClr val="lt1"/>
              </a:solidFill>
              <a:latin typeface="Lato"/>
              <a:ea typeface="Lato"/>
              <a:cs typeface="Lato"/>
              <a:sym typeface="Lato"/>
            </a:endParaRPr>
          </a:p>
          <a:p>
            <a:pPr indent="0" lvl="0" marL="0" rtl="0" algn="l">
              <a:spcBef>
                <a:spcPts val="0"/>
              </a:spcBef>
              <a:spcAft>
                <a:spcPts val="0"/>
              </a:spcAft>
              <a:buNone/>
            </a:pPr>
            <a:r>
              <a:rPr lang="fr" sz="900">
                <a:solidFill>
                  <a:schemeClr val="lt1"/>
                </a:solidFill>
                <a:latin typeface="Lato"/>
                <a:ea typeface="Lato"/>
                <a:cs typeface="Lato"/>
                <a:sym typeface="Lato"/>
              </a:rPr>
              <a:t>– Déployer un service</a:t>
            </a:r>
            <a:br>
              <a:rPr lang="fr" sz="900">
                <a:solidFill>
                  <a:schemeClr val="lt1"/>
                </a:solidFill>
                <a:latin typeface="Lato"/>
                <a:ea typeface="Lato"/>
                <a:cs typeface="Lato"/>
                <a:sym typeface="Lato"/>
              </a:rPr>
            </a:br>
            <a:r>
              <a:rPr lang="fr" sz="900">
                <a:solidFill>
                  <a:schemeClr val="lt1"/>
                </a:solidFill>
                <a:latin typeface="Lato"/>
                <a:ea typeface="Lato"/>
                <a:cs typeface="Lato"/>
                <a:sym typeface="Lato"/>
              </a:rPr>
              <a:t>- Accompagner les utilisateurs dans la mise en place d’un service</a:t>
            </a:r>
            <a:endParaRPr sz="900">
              <a:solidFill>
                <a:schemeClr val="lt1"/>
              </a:solidFill>
              <a:latin typeface="Lato"/>
              <a:ea typeface="Lato"/>
              <a:cs typeface="Lato"/>
              <a:sym typeface="Lato"/>
            </a:endParaRPr>
          </a:p>
          <a:p>
            <a:pPr indent="0" lvl="0" marL="0" rtl="0" algn="l">
              <a:spcBef>
                <a:spcPts val="0"/>
              </a:spcBef>
              <a:spcAft>
                <a:spcPts val="0"/>
              </a:spcAft>
              <a:buNone/>
            </a:pPr>
            <a:r>
              <a:t/>
            </a:r>
            <a:endParaRPr sz="900">
              <a:solidFill>
                <a:schemeClr val="lt1"/>
              </a:solidFill>
              <a:latin typeface="Lato"/>
              <a:ea typeface="Lato"/>
              <a:cs typeface="Lato"/>
              <a:sym typeface="Lato"/>
            </a:endParaRPr>
          </a:p>
          <a:p>
            <a:pPr indent="0" lvl="0" marL="0" rtl="0" algn="l">
              <a:spcBef>
                <a:spcPts val="0"/>
              </a:spcBef>
              <a:spcAft>
                <a:spcPts val="0"/>
              </a:spcAft>
              <a:buNone/>
            </a:pPr>
            <a:r>
              <a:t/>
            </a:r>
            <a:endParaRPr sz="900">
              <a:solidFill>
                <a:schemeClr val="lt1"/>
              </a:solidFill>
              <a:latin typeface="Lato"/>
              <a:ea typeface="Lato"/>
              <a:cs typeface="Lato"/>
              <a:sym typeface="Lato"/>
            </a:endParaRPr>
          </a:p>
        </p:txBody>
      </p:sp>
      <p:pic>
        <p:nvPicPr>
          <p:cNvPr id="261" name="Google Shape;261;p27" title="visite-1.png"/>
          <p:cNvPicPr preferRelativeResize="0"/>
          <p:nvPr/>
        </p:nvPicPr>
        <p:blipFill>
          <a:blip r:embed="rId4">
            <a:alphaModFix/>
          </a:blip>
          <a:stretch>
            <a:fillRect/>
          </a:stretch>
        </p:blipFill>
        <p:spPr>
          <a:xfrm>
            <a:off x="4286550" y="1022750"/>
            <a:ext cx="4465700" cy="1848475"/>
          </a:xfrm>
          <a:prstGeom prst="rect">
            <a:avLst/>
          </a:prstGeom>
          <a:noFill/>
          <a:ln>
            <a:noFill/>
          </a:ln>
        </p:spPr>
      </p:pic>
      <p:pic>
        <p:nvPicPr>
          <p:cNvPr id="262" name="Google Shape;262;p27" title="visite-4.png"/>
          <p:cNvPicPr preferRelativeResize="0"/>
          <p:nvPr/>
        </p:nvPicPr>
        <p:blipFill>
          <a:blip r:embed="rId5">
            <a:alphaModFix/>
          </a:blip>
          <a:stretch>
            <a:fillRect/>
          </a:stretch>
        </p:blipFill>
        <p:spPr>
          <a:xfrm>
            <a:off x="4322225" y="3101675"/>
            <a:ext cx="4394351" cy="1814450"/>
          </a:xfrm>
          <a:prstGeom prst="rect">
            <a:avLst/>
          </a:prstGeom>
          <a:noFill/>
          <a:ln>
            <a:noFill/>
          </a:ln>
        </p:spPr>
      </p:pic>
      <p:sp>
        <p:nvSpPr>
          <p:cNvPr id="263" name="Google Shape;26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Veille Technologique :</a:t>
            </a:r>
            <a:endParaRPr b="1"/>
          </a:p>
        </p:txBody>
      </p:sp>
      <p:sp>
        <p:nvSpPr>
          <p:cNvPr id="269" name="Google Shape;269;p28"/>
          <p:cNvSpPr txBox="1"/>
          <p:nvPr>
            <p:ph idx="1" type="body"/>
          </p:nvPr>
        </p:nvSpPr>
        <p:spPr>
          <a:xfrm>
            <a:off x="1297500" y="1065000"/>
            <a:ext cx="7038900" cy="2911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fr" sz="1500"/>
              <a:t>Pourquoi faire une veille technologique ? </a:t>
            </a:r>
            <a:endParaRPr b="1" sz="1500"/>
          </a:p>
          <a:p>
            <a:pPr indent="-323850" lvl="0" marL="457200" rtl="0" algn="just">
              <a:spcBef>
                <a:spcPts val="0"/>
              </a:spcBef>
              <a:spcAft>
                <a:spcPts val="0"/>
              </a:spcAft>
              <a:buSzPts val="1500"/>
              <a:buChar char="-"/>
            </a:pPr>
            <a:r>
              <a:rPr lang="fr" sz="1500"/>
              <a:t>Se préparer à des futurs besoins et demandes dans un contexte spécifique</a:t>
            </a:r>
            <a:endParaRPr sz="1500"/>
          </a:p>
          <a:p>
            <a:pPr indent="-323850" lvl="0" marL="457200" rtl="0" algn="just">
              <a:spcBef>
                <a:spcPts val="0"/>
              </a:spcBef>
              <a:spcAft>
                <a:spcPts val="0"/>
              </a:spcAft>
              <a:buSzPts val="1500"/>
              <a:buChar char="-"/>
            </a:pPr>
            <a:r>
              <a:rPr lang="fr" sz="1500"/>
              <a:t>S’informer des avancées futures ou passées sur un sujet</a:t>
            </a:r>
            <a:endParaRPr sz="1500"/>
          </a:p>
          <a:p>
            <a:pPr indent="-323850" lvl="0" marL="457200" rtl="0" algn="just">
              <a:spcBef>
                <a:spcPts val="0"/>
              </a:spcBef>
              <a:spcAft>
                <a:spcPts val="0"/>
              </a:spcAft>
              <a:buSzPts val="1500"/>
              <a:buChar char="-"/>
            </a:pPr>
            <a:r>
              <a:rPr lang="fr" sz="1500"/>
              <a:t>Quelles décisions prendre suivant les exigences de l’entreprise et/ou utilisateur</a:t>
            </a:r>
            <a:endParaRPr sz="1500"/>
          </a:p>
          <a:p>
            <a:pPr indent="0" lvl="0" marL="0" rtl="0" algn="just">
              <a:spcBef>
                <a:spcPts val="0"/>
              </a:spcBef>
              <a:spcAft>
                <a:spcPts val="0"/>
              </a:spcAft>
              <a:buNone/>
            </a:pPr>
            <a:r>
              <a:t/>
            </a:r>
            <a:endParaRPr sz="1500"/>
          </a:p>
        </p:txBody>
      </p:sp>
      <p:sp>
        <p:nvSpPr>
          <p:cNvPr id="270" name="Google Shape;27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71" name="Google Shape;271;p28" title="9be0e13f6bc5-veille-technologique.jpg"/>
          <p:cNvPicPr preferRelativeResize="0"/>
          <p:nvPr/>
        </p:nvPicPr>
        <p:blipFill>
          <a:blip r:embed="rId3">
            <a:alphaModFix/>
          </a:blip>
          <a:stretch>
            <a:fillRect/>
          </a:stretch>
        </p:blipFill>
        <p:spPr>
          <a:xfrm>
            <a:off x="2861342" y="2505025"/>
            <a:ext cx="3421327" cy="2280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0"/>
              </a:spcBef>
              <a:spcAft>
                <a:spcPts val="0"/>
              </a:spcAft>
              <a:buNone/>
            </a:pPr>
            <a:r>
              <a:rPr b="1" lang="fr" sz="1300">
                <a:latin typeface="Lato"/>
                <a:ea typeface="Lato"/>
                <a:cs typeface="Lato"/>
                <a:sym typeface="Lato"/>
              </a:rPr>
              <a:t>Comment ai-je fait ma veille ? </a:t>
            </a:r>
            <a:endParaRPr b="1" sz="1300">
              <a:latin typeface="Lato"/>
              <a:ea typeface="Lato"/>
              <a:cs typeface="Lato"/>
              <a:sym typeface="Lato"/>
            </a:endParaRPr>
          </a:p>
          <a:p>
            <a:pPr indent="-302895" lvl="0" marL="457200" rtl="0" algn="just">
              <a:lnSpc>
                <a:spcPct val="115000"/>
              </a:lnSpc>
              <a:spcBef>
                <a:spcPts val="0"/>
              </a:spcBef>
              <a:spcAft>
                <a:spcPts val="0"/>
              </a:spcAft>
              <a:buSzPct val="100000"/>
              <a:buFont typeface="Lato"/>
              <a:buChar char="-"/>
            </a:pPr>
            <a:r>
              <a:rPr lang="fr" sz="1300">
                <a:latin typeface="Lato"/>
                <a:ea typeface="Lato"/>
                <a:cs typeface="Lato"/>
                <a:sym typeface="Lato"/>
              </a:rPr>
              <a:t>Lecture 1h par semaine des nouveaux articles sortis dans la semaine avec report et écriture dans mes notes. </a:t>
            </a:r>
            <a:endParaRPr sz="1300">
              <a:latin typeface="Lato"/>
              <a:ea typeface="Lato"/>
              <a:cs typeface="Lato"/>
              <a:sym typeface="Lato"/>
            </a:endParaRPr>
          </a:p>
          <a:p>
            <a:pPr indent="-302895" lvl="0" marL="457200" rtl="0" algn="just">
              <a:lnSpc>
                <a:spcPct val="115000"/>
              </a:lnSpc>
              <a:spcBef>
                <a:spcPts val="0"/>
              </a:spcBef>
              <a:spcAft>
                <a:spcPts val="0"/>
              </a:spcAft>
              <a:buSzPct val="100000"/>
              <a:buFont typeface="Lato"/>
              <a:buChar char="-"/>
            </a:pPr>
            <a:r>
              <a:rPr lang="fr" sz="1300">
                <a:latin typeface="Lato"/>
                <a:ea typeface="Lato"/>
                <a:cs typeface="Lato"/>
                <a:sym typeface="Lato"/>
              </a:rPr>
              <a:t>Outils : Feedly,  site officiel de Symfony</a:t>
            </a:r>
            <a:endParaRPr sz="1300">
              <a:latin typeface="Lato"/>
              <a:ea typeface="Lato"/>
              <a:cs typeface="Lato"/>
              <a:sym typeface="Lato"/>
            </a:endParaRPr>
          </a:p>
        </p:txBody>
      </p:sp>
      <p:pic>
        <p:nvPicPr>
          <p:cNvPr id="277" name="Google Shape;277;p29"/>
          <p:cNvPicPr preferRelativeResize="0"/>
          <p:nvPr/>
        </p:nvPicPr>
        <p:blipFill>
          <a:blip r:embed="rId3">
            <a:alphaModFix/>
          </a:blip>
          <a:stretch>
            <a:fillRect/>
          </a:stretch>
        </p:blipFill>
        <p:spPr>
          <a:xfrm>
            <a:off x="370813" y="1354950"/>
            <a:ext cx="5953125" cy="3333750"/>
          </a:xfrm>
          <a:prstGeom prst="rect">
            <a:avLst/>
          </a:prstGeom>
          <a:noFill/>
          <a:ln>
            <a:noFill/>
          </a:ln>
        </p:spPr>
      </p:pic>
      <p:pic>
        <p:nvPicPr>
          <p:cNvPr id="278" name="Google Shape;278;p29" title="IMG_5894.jpg"/>
          <p:cNvPicPr preferRelativeResize="0"/>
          <p:nvPr/>
        </p:nvPicPr>
        <p:blipFill>
          <a:blip r:embed="rId4">
            <a:alphaModFix/>
          </a:blip>
          <a:stretch>
            <a:fillRect/>
          </a:stretch>
        </p:blipFill>
        <p:spPr>
          <a:xfrm>
            <a:off x="6675536" y="1282125"/>
            <a:ext cx="2004213" cy="3479402"/>
          </a:xfrm>
          <a:prstGeom prst="rect">
            <a:avLst/>
          </a:prstGeom>
          <a:noFill/>
          <a:ln>
            <a:noFill/>
          </a:ln>
        </p:spPr>
      </p:pic>
      <p:sp>
        <p:nvSpPr>
          <p:cNvPr id="279" name="Google Shape;27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Présentation de Symfony </a:t>
            </a:r>
            <a:r>
              <a:rPr b="1" lang="fr"/>
              <a:t>: </a:t>
            </a:r>
            <a:endParaRPr b="1"/>
          </a:p>
        </p:txBody>
      </p:sp>
      <p:sp>
        <p:nvSpPr>
          <p:cNvPr id="285" name="Google Shape;285;p30"/>
          <p:cNvSpPr/>
          <p:nvPr/>
        </p:nvSpPr>
        <p:spPr>
          <a:xfrm>
            <a:off x="1297500" y="2915600"/>
            <a:ext cx="415200" cy="2151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6" name="Google Shape;286;p30"/>
          <p:cNvSpPr txBox="1"/>
          <p:nvPr/>
        </p:nvSpPr>
        <p:spPr>
          <a:xfrm>
            <a:off x="1712700" y="2808800"/>
            <a:ext cx="3083100" cy="18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Rappel :  Framework &gt;</a:t>
            </a:r>
            <a:r>
              <a:rPr lang="fr" sz="1200">
                <a:solidFill>
                  <a:schemeClr val="lt1"/>
                </a:solidFill>
              </a:rPr>
              <a:t>  ensemble d’outils, composants permettant de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structurer une application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Développer efficacement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Eviter le code redondant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Utiliser des normes de programmation</a:t>
            </a:r>
            <a:endParaRPr sz="1200">
              <a:solidFill>
                <a:schemeClr val="lt1"/>
              </a:solidFill>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pic>
        <p:nvPicPr>
          <p:cNvPr id="287" name="Google Shape;287;p30" title="pngegg(5).png"/>
          <p:cNvPicPr preferRelativeResize="0"/>
          <p:nvPr/>
        </p:nvPicPr>
        <p:blipFill>
          <a:blip r:embed="rId3">
            <a:alphaModFix/>
          </a:blip>
          <a:stretch>
            <a:fillRect/>
          </a:stretch>
        </p:blipFill>
        <p:spPr>
          <a:xfrm>
            <a:off x="4795800" y="2845850"/>
            <a:ext cx="594260" cy="499925"/>
          </a:xfrm>
          <a:prstGeom prst="rect">
            <a:avLst/>
          </a:prstGeom>
          <a:noFill/>
          <a:ln>
            <a:noFill/>
          </a:ln>
        </p:spPr>
      </p:pic>
      <p:sp>
        <p:nvSpPr>
          <p:cNvPr id="288" name="Google Shape;288;p30"/>
          <p:cNvSpPr txBox="1"/>
          <p:nvPr/>
        </p:nvSpPr>
        <p:spPr>
          <a:xfrm>
            <a:off x="5390050" y="2808800"/>
            <a:ext cx="2594100" cy="1682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fr" sz="1200">
                <a:solidFill>
                  <a:schemeClr val="lt1"/>
                </a:solidFill>
              </a:rPr>
              <a:t>Dernières versions de Symfony : </a:t>
            </a:r>
            <a:endParaRPr b="1" sz="1200">
              <a:solidFill>
                <a:schemeClr val="lt1"/>
              </a:solidFill>
            </a:endParaRPr>
          </a:p>
          <a:p>
            <a:pPr indent="0" lvl="0" marL="0" rtl="0" algn="just">
              <a:lnSpc>
                <a:spcPct val="150000"/>
              </a:lnSpc>
              <a:spcBef>
                <a:spcPts val="0"/>
              </a:spcBef>
              <a:spcAft>
                <a:spcPts val="0"/>
              </a:spcAft>
              <a:buNone/>
            </a:pPr>
            <a:r>
              <a:rPr lang="fr" sz="1200">
                <a:solidFill>
                  <a:schemeClr val="lt1"/>
                </a:solidFill>
              </a:rPr>
              <a:t>Symfony 8.0.7 &amp; Symfony 7.4.7 : 6 Mars 2026</a:t>
            </a:r>
            <a:endParaRPr sz="1200">
              <a:solidFill>
                <a:schemeClr val="lt1"/>
              </a:solidFill>
            </a:endParaRPr>
          </a:p>
          <a:p>
            <a:pPr indent="0" lvl="0" marL="0" rtl="0" algn="just">
              <a:lnSpc>
                <a:spcPct val="150000"/>
              </a:lnSpc>
              <a:spcBef>
                <a:spcPts val="0"/>
              </a:spcBef>
              <a:spcAft>
                <a:spcPts val="0"/>
              </a:spcAft>
              <a:buNone/>
            </a:pPr>
            <a:r>
              <a:rPr lang="fr" sz="1200">
                <a:solidFill>
                  <a:schemeClr val="lt1"/>
                </a:solidFill>
              </a:rPr>
              <a:t>Symfony</a:t>
            </a:r>
            <a:r>
              <a:rPr lang="fr" sz="1200">
                <a:solidFill>
                  <a:schemeClr val="lt1"/>
                </a:solidFill>
              </a:rPr>
              <a:t> 7.4 est une version LTS (support à long terme, assurée de tenir sur plusieurs années).</a:t>
            </a:r>
            <a:br>
              <a:rPr lang="fr" sz="1200">
                <a:solidFill>
                  <a:schemeClr val="lt1"/>
                </a:solidFill>
              </a:rPr>
            </a:br>
            <a:endParaRPr sz="1200">
              <a:solidFill>
                <a:schemeClr val="lt1"/>
              </a:solidFill>
            </a:endParaRPr>
          </a:p>
        </p:txBody>
      </p:sp>
      <p:sp>
        <p:nvSpPr>
          <p:cNvPr id="289" name="Google Shape;289;p30"/>
          <p:cNvSpPr/>
          <p:nvPr/>
        </p:nvSpPr>
        <p:spPr>
          <a:xfrm>
            <a:off x="1313502"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lang="fr" sz="1201">
                <a:latin typeface="Lato"/>
                <a:ea typeface="Lato"/>
                <a:cs typeface="Lato"/>
                <a:sym typeface="Lato"/>
              </a:rPr>
              <a:t>Framework PHP</a:t>
            </a:r>
            <a:br>
              <a:rPr lang="fr" sz="1201">
                <a:latin typeface="Lato"/>
                <a:ea typeface="Lato"/>
                <a:cs typeface="Lato"/>
                <a:sym typeface="Lato"/>
              </a:rPr>
            </a:br>
            <a:r>
              <a:rPr lang="fr" sz="1201">
                <a:latin typeface="Lato"/>
                <a:ea typeface="Lato"/>
                <a:cs typeface="Lato"/>
                <a:sym typeface="Lato"/>
              </a:rPr>
              <a:t>MVC (Modèle - Vue - Controller)</a:t>
            </a:r>
            <a:endParaRPr sz="1201">
              <a:latin typeface="Lato"/>
              <a:ea typeface="Lato"/>
              <a:cs typeface="Lato"/>
              <a:sym typeface="Lato"/>
            </a:endParaRPr>
          </a:p>
        </p:txBody>
      </p:sp>
      <p:sp>
        <p:nvSpPr>
          <p:cNvPr id="290" name="Google Shape;290;p30"/>
          <p:cNvSpPr/>
          <p:nvPr/>
        </p:nvSpPr>
        <p:spPr>
          <a:xfrm>
            <a:off x="3080052"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lang="fr" sz="1201">
                <a:latin typeface="Lato"/>
                <a:ea typeface="Lato"/>
                <a:cs typeface="Lato"/>
                <a:sym typeface="Lato"/>
              </a:rPr>
              <a:t>Créé par SensioLabs</a:t>
            </a:r>
            <a:endParaRPr sz="1201">
              <a:latin typeface="Lato"/>
              <a:ea typeface="Lato"/>
              <a:cs typeface="Lato"/>
              <a:sym typeface="Lato"/>
            </a:endParaRPr>
          </a:p>
        </p:txBody>
      </p:sp>
      <p:sp>
        <p:nvSpPr>
          <p:cNvPr id="291" name="Google Shape;291;p30"/>
          <p:cNvSpPr/>
          <p:nvPr/>
        </p:nvSpPr>
        <p:spPr>
          <a:xfrm>
            <a:off x="4694539"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b="1" lang="fr" sz="1201">
                <a:latin typeface="Lato"/>
                <a:ea typeface="Lato"/>
                <a:cs typeface="Lato"/>
                <a:sym typeface="Lato"/>
              </a:rPr>
              <a:t>5.4</a:t>
            </a:r>
            <a:r>
              <a:rPr lang="fr" sz="1201">
                <a:latin typeface="Lato"/>
                <a:ea typeface="Lato"/>
                <a:cs typeface="Lato"/>
                <a:sym typeface="Lato"/>
              </a:rPr>
              <a:t> la plus version la plus ancienne encore stable (sécurité jusqu’en 2029)</a:t>
            </a:r>
            <a:endParaRPr sz="1201">
              <a:latin typeface="Lato"/>
              <a:ea typeface="Lato"/>
              <a:cs typeface="Lato"/>
              <a:sym typeface="Lato"/>
            </a:endParaRPr>
          </a:p>
        </p:txBody>
      </p:sp>
      <p:sp>
        <p:nvSpPr>
          <p:cNvPr id="292" name="Google Shape;292;p30"/>
          <p:cNvSpPr/>
          <p:nvPr/>
        </p:nvSpPr>
        <p:spPr>
          <a:xfrm>
            <a:off x="6373388"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lang="fr" sz="1201">
                <a:latin typeface="Lato"/>
                <a:ea typeface="Lato"/>
                <a:cs typeface="Lato"/>
                <a:sym typeface="Lato"/>
              </a:rPr>
              <a:t>Depuis Symfony 6, uniquement PHP ≥ 8 est supporté</a:t>
            </a:r>
            <a:endParaRPr sz="1201">
              <a:latin typeface="Lato"/>
              <a:ea typeface="Lato"/>
              <a:cs typeface="Lato"/>
              <a:sym typeface="Lato"/>
            </a:endParaRPr>
          </a:p>
        </p:txBody>
      </p:sp>
      <p:sp>
        <p:nvSpPr>
          <p:cNvPr id="293" name="Google Shape;29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1"/>
          <p:cNvSpPr txBox="1"/>
          <p:nvPr>
            <p:ph type="title"/>
          </p:nvPr>
        </p:nvSpPr>
        <p:spPr>
          <a:xfrm>
            <a:off x="105255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Etat des lieux : </a:t>
            </a:r>
            <a:endParaRPr b="1"/>
          </a:p>
        </p:txBody>
      </p:sp>
      <p:sp>
        <p:nvSpPr>
          <p:cNvPr id="299" name="Google Shape;299;p31"/>
          <p:cNvSpPr txBox="1"/>
          <p:nvPr>
            <p:ph idx="1" type="body"/>
          </p:nvPr>
        </p:nvSpPr>
        <p:spPr>
          <a:xfrm>
            <a:off x="222325" y="1433075"/>
            <a:ext cx="2386500" cy="21291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fr" sz="1400">
                <a:latin typeface="Arial"/>
                <a:ea typeface="Arial"/>
                <a:cs typeface="Arial"/>
                <a:sym typeface="Arial"/>
              </a:rPr>
              <a:t>PPAP : </a:t>
            </a:r>
            <a:br>
              <a:rPr lang="fr" sz="1400">
                <a:latin typeface="Arial"/>
                <a:ea typeface="Arial"/>
                <a:cs typeface="Arial"/>
                <a:sym typeface="Arial"/>
              </a:rPr>
            </a:br>
            <a:r>
              <a:rPr lang="fr" sz="1400">
                <a:latin typeface="Arial"/>
                <a:ea typeface="Arial"/>
                <a:cs typeface="Arial"/>
                <a:sym typeface="Arial"/>
              </a:rPr>
              <a:t>&gt; Actuellement : Symfony </a:t>
            </a:r>
            <a:r>
              <a:rPr b="1" lang="fr" sz="1400">
                <a:latin typeface="Arial"/>
                <a:ea typeface="Arial"/>
                <a:cs typeface="Arial"/>
                <a:sym typeface="Arial"/>
              </a:rPr>
              <a:t>7.3 avec PHP 8.4. </a:t>
            </a:r>
            <a:br>
              <a:rPr lang="fr" sz="1400">
                <a:latin typeface="Arial"/>
                <a:ea typeface="Arial"/>
                <a:cs typeface="Arial"/>
                <a:sym typeface="Arial"/>
              </a:rPr>
            </a:br>
            <a:r>
              <a:rPr lang="fr" sz="1400">
                <a:latin typeface="Arial"/>
                <a:ea typeface="Arial"/>
                <a:cs typeface="Arial"/>
                <a:sym typeface="Arial"/>
              </a:rPr>
              <a:t>&gt; Gestion de : plannings, de nombreux formulaires, notes, création de pdf.</a:t>
            </a:r>
            <a:endParaRPr sz="1400">
              <a:latin typeface="Arial"/>
              <a:ea typeface="Arial"/>
              <a:cs typeface="Arial"/>
              <a:sym typeface="Arial"/>
            </a:endParaRPr>
          </a:p>
          <a:p>
            <a:pPr indent="0" lvl="0" marL="0" rtl="0" algn="just">
              <a:lnSpc>
                <a:spcPct val="150000"/>
              </a:lnSpc>
              <a:spcBef>
                <a:spcPts val="0"/>
              </a:spcBef>
              <a:spcAft>
                <a:spcPts val="0"/>
              </a:spcAft>
              <a:buNone/>
            </a:pPr>
            <a:r>
              <a:rPr lang="fr" sz="1400">
                <a:latin typeface="Arial"/>
                <a:ea typeface="Arial"/>
                <a:cs typeface="Arial"/>
                <a:sym typeface="Arial"/>
              </a:rPr>
              <a:t>&gt; Suivi pour les tuteurs d’entreprise des élèves en alternance avec des statistiques. </a:t>
            </a:r>
            <a:endParaRPr sz="1500"/>
          </a:p>
        </p:txBody>
      </p:sp>
      <p:sp>
        <p:nvSpPr>
          <p:cNvPr id="300" name="Google Shape;30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01" name="Google Shape;301;p31"/>
          <p:cNvPicPr preferRelativeResize="0"/>
          <p:nvPr/>
        </p:nvPicPr>
        <p:blipFill>
          <a:blip r:embed="rId3">
            <a:alphaModFix/>
          </a:blip>
          <a:stretch>
            <a:fillRect/>
          </a:stretch>
        </p:blipFill>
        <p:spPr>
          <a:xfrm>
            <a:off x="3164675" y="1529947"/>
            <a:ext cx="5587276" cy="291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Sommaire : </a:t>
            </a:r>
            <a:endParaRPr/>
          </a:p>
        </p:txBody>
      </p:sp>
      <p:sp>
        <p:nvSpPr>
          <p:cNvPr id="142" name="Google Shape;142;p14"/>
          <p:cNvSpPr txBox="1"/>
          <p:nvPr>
            <p:ph idx="1" type="body"/>
          </p:nvPr>
        </p:nvSpPr>
        <p:spPr>
          <a:xfrm>
            <a:off x="1297500" y="1116150"/>
            <a:ext cx="7038900" cy="29112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AutoNum type="arabicPeriod"/>
            </a:pPr>
            <a:r>
              <a:rPr lang="fr" sz="2500"/>
              <a:t>Présentation</a:t>
            </a:r>
            <a:endParaRPr sz="2500"/>
          </a:p>
          <a:p>
            <a:pPr indent="-387350" lvl="0" marL="457200" rtl="0" algn="l">
              <a:spcBef>
                <a:spcPts val="0"/>
              </a:spcBef>
              <a:spcAft>
                <a:spcPts val="0"/>
              </a:spcAft>
              <a:buSzPts val="2500"/>
              <a:buAutoNum type="arabicPeriod"/>
            </a:pPr>
            <a:r>
              <a:rPr lang="fr" sz="2500"/>
              <a:t>Alternance</a:t>
            </a:r>
            <a:endParaRPr sz="2500"/>
          </a:p>
          <a:p>
            <a:pPr indent="-387350" lvl="0" marL="457200" rtl="0" algn="l">
              <a:spcBef>
                <a:spcPts val="0"/>
              </a:spcBef>
              <a:spcAft>
                <a:spcPts val="0"/>
              </a:spcAft>
              <a:buSzPts val="2500"/>
              <a:buAutoNum type="arabicPeriod"/>
            </a:pPr>
            <a:r>
              <a:rPr lang="fr" sz="2500"/>
              <a:t>Mes missions</a:t>
            </a:r>
            <a:endParaRPr sz="2500"/>
          </a:p>
          <a:p>
            <a:pPr indent="-387350" lvl="0" marL="457200" rtl="0" algn="l">
              <a:spcBef>
                <a:spcPts val="0"/>
              </a:spcBef>
              <a:spcAft>
                <a:spcPts val="0"/>
              </a:spcAft>
              <a:buSzPts val="2500"/>
              <a:buAutoNum type="arabicPeriod"/>
            </a:pPr>
            <a:r>
              <a:rPr lang="fr" sz="2500"/>
              <a:t>Veilles technologiques et juridique</a:t>
            </a:r>
            <a:endParaRPr sz="2500"/>
          </a:p>
          <a:p>
            <a:pPr indent="0" lvl="0" marL="0" rtl="0" algn="l">
              <a:spcBef>
                <a:spcPts val="1200"/>
              </a:spcBef>
              <a:spcAft>
                <a:spcPts val="1200"/>
              </a:spcAft>
              <a:buNone/>
            </a:pPr>
            <a:r>
              <a:t/>
            </a:r>
            <a:endParaRPr sz="2500"/>
          </a:p>
        </p:txBody>
      </p:sp>
      <p:sp>
        <p:nvSpPr>
          <p:cNvPr id="143" name="Google Shape;14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1144200" y="3344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Problématique et objectifs : </a:t>
            </a:r>
            <a:endParaRPr b="1"/>
          </a:p>
        </p:txBody>
      </p:sp>
      <p:sp>
        <p:nvSpPr>
          <p:cNvPr id="307" name="Google Shape;307;p32"/>
          <p:cNvSpPr/>
          <p:nvPr/>
        </p:nvSpPr>
        <p:spPr>
          <a:xfrm>
            <a:off x="1608750" y="1667563"/>
            <a:ext cx="1593600" cy="17565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fr" sz="1200">
                <a:latin typeface="Lato"/>
                <a:ea typeface="Lato"/>
                <a:cs typeface="Lato"/>
                <a:sym typeface="Lato"/>
              </a:rPr>
              <a:t>Nouveaux étudiants chaque année avec de nouvelles données personnelles et confidentielles</a:t>
            </a:r>
            <a:endParaRPr sz="1200">
              <a:latin typeface="Lato"/>
              <a:ea typeface="Lato"/>
              <a:cs typeface="Lato"/>
              <a:sym typeface="Lato"/>
            </a:endParaRPr>
          </a:p>
        </p:txBody>
      </p:sp>
      <p:sp>
        <p:nvSpPr>
          <p:cNvPr id="308" name="Google Shape;308;p32"/>
          <p:cNvSpPr txBox="1"/>
          <p:nvPr/>
        </p:nvSpPr>
        <p:spPr>
          <a:xfrm>
            <a:off x="1144200" y="970875"/>
            <a:ext cx="71445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Fin du support pour Symfony 7.3 = Janvier 2026. </a:t>
            </a:r>
            <a:endParaRPr sz="1300">
              <a:solidFill>
                <a:schemeClr val="lt1"/>
              </a:solidFill>
              <a:latin typeface="Lato"/>
              <a:ea typeface="Lato"/>
              <a:cs typeface="Lato"/>
              <a:sym typeface="Lato"/>
            </a:endParaRPr>
          </a:p>
        </p:txBody>
      </p:sp>
      <p:sp>
        <p:nvSpPr>
          <p:cNvPr id="309" name="Google Shape;309;p32"/>
          <p:cNvSpPr/>
          <p:nvPr/>
        </p:nvSpPr>
        <p:spPr>
          <a:xfrm>
            <a:off x="5420950" y="1667563"/>
            <a:ext cx="1593600" cy="17565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fr" sz="1200">
                <a:latin typeface="Lato"/>
                <a:ea typeface="Lato"/>
                <a:cs typeface="Lato"/>
                <a:sym typeface="Lato"/>
              </a:rPr>
              <a:t>La version devient non maintenue voire obsolète, des failles de sécurité pourraient ne jamais être corrigées</a:t>
            </a:r>
            <a:endParaRPr sz="1200">
              <a:latin typeface="Lato"/>
              <a:ea typeface="Lato"/>
              <a:cs typeface="Lato"/>
              <a:sym typeface="Lato"/>
            </a:endParaRPr>
          </a:p>
        </p:txBody>
      </p:sp>
      <p:sp>
        <p:nvSpPr>
          <p:cNvPr id="310" name="Google Shape;310;p32"/>
          <p:cNvSpPr txBox="1"/>
          <p:nvPr/>
        </p:nvSpPr>
        <p:spPr>
          <a:xfrm>
            <a:off x="1144200" y="3668650"/>
            <a:ext cx="6855600" cy="11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300">
                <a:solidFill>
                  <a:schemeClr val="lt1"/>
                </a:solidFill>
                <a:latin typeface="Lato"/>
                <a:ea typeface="Lato"/>
                <a:cs typeface="Lato"/>
                <a:sym typeface="Lato"/>
              </a:rPr>
              <a:t>Est-ce pertinent de faire une montée de version ? </a:t>
            </a:r>
            <a:endParaRPr b="1" sz="1300">
              <a:solidFill>
                <a:schemeClr val="lt1"/>
              </a:solidFill>
              <a:latin typeface="Lato"/>
              <a:ea typeface="Lato"/>
              <a:cs typeface="Lato"/>
              <a:sym typeface="Lato"/>
            </a:endParaRPr>
          </a:p>
          <a:p>
            <a:pPr indent="0" lvl="0" marL="0" rtl="0" algn="l">
              <a:spcBef>
                <a:spcPts val="0"/>
              </a:spcBef>
              <a:spcAft>
                <a:spcPts val="0"/>
              </a:spcAft>
              <a:buNone/>
            </a:pPr>
            <a:r>
              <a:rPr b="1" lang="fr" sz="1300">
                <a:solidFill>
                  <a:schemeClr val="lt1"/>
                </a:solidFill>
                <a:latin typeface="Lato"/>
                <a:ea typeface="Lato"/>
                <a:cs typeface="Lato"/>
                <a:sym typeface="Lato"/>
              </a:rPr>
              <a:t>Est-ce pertinent de faire de petites mises à jour mineures régulièrement plutôt que de grosses montées de versions ? </a:t>
            </a:r>
            <a:endParaRPr b="1" sz="1300">
              <a:solidFill>
                <a:schemeClr val="lt1"/>
              </a:solidFill>
              <a:latin typeface="Lato"/>
              <a:ea typeface="Lato"/>
              <a:cs typeface="Lato"/>
              <a:sym typeface="Lato"/>
            </a:endParaRPr>
          </a:p>
          <a:p>
            <a:pPr indent="0" lvl="0" marL="0" rtl="0" algn="l">
              <a:spcBef>
                <a:spcPts val="0"/>
              </a:spcBef>
              <a:spcAft>
                <a:spcPts val="0"/>
              </a:spcAft>
              <a:buNone/>
            </a:pPr>
            <a:r>
              <a:rPr b="1" lang="fr" sz="1300">
                <a:solidFill>
                  <a:schemeClr val="lt1"/>
                </a:solidFill>
                <a:latin typeface="Lato"/>
                <a:ea typeface="Lato"/>
                <a:cs typeface="Lato"/>
                <a:sym typeface="Lato"/>
              </a:rPr>
              <a:t>Est-ce pertinent de rester sur Symfony ?</a:t>
            </a:r>
            <a:endParaRPr b="1" sz="1300">
              <a:solidFill>
                <a:schemeClr val="lt1"/>
              </a:solidFill>
              <a:latin typeface="Lato"/>
              <a:ea typeface="Lato"/>
              <a:cs typeface="Lato"/>
              <a:sym typeface="Lato"/>
            </a:endParaRPr>
          </a:p>
        </p:txBody>
      </p:sp>
      <p:sp>
        <p:nvSpPr>
          <p:cNvPr id="311" name="Google Shape;31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1052550" y="393750"/>
            <a:ext cx="7038900" cy="914100"/>
          </a:xfrm>
          <a:prstGeom prst="rect">
            <a:avLst/>
          </a:prstGeom>
        </p:spPr>
        <p:txBody>
          <a:bodyPr anchorCtr="0" anchor="t" bIns="91425" lIns="91425" spcFirstLastPara="1" rIns="91425" wrap="square" tIns="91425">
            <a:normAutofit fontScale="90000"/>
          </a:bodyPr>
          <a:lstStyle/>
          <a:p>
            <a:pPr indent="0" lvl="0" marL="0" rtl="0" algn="just">
              <a:lnSpc>
                <a:spcPct val="150000"/>
              </a:lnSpc>
              <a:spcBef>
                <a:spcPts val="1800"/>
              </a:spcBef>
              <a:spcAft>
                <a:spcPts val="0"/>
              </a:spcAft>
              <a:buNone/>
            </a:pPr>
            <a:r>
              <a:rPr b="1" lang="fr" sz="1722">
                <a:latin typeface="Arial"/>
                <a:ea typeface="Arial"/>
                <a:cs typeface="Arial"/>
                <a:sym typeface="Arial"/>
              </a:rPr>
              <a:t>Étude d’impact et évolution possible : </a:t>
            </a:r>
            <a:endParaRPr b="1" sz="1722">
              <a:latin typeface="Arial"/>
              <a:ea typeface="Arial"/>
              <a:cs typeface="Arial"/>
              <a:sym typeface="Arial"/>
            </a:endParaRPr>
          </a:p>
          <a:p>
            <a:pPr indent="0" lvl="0" marL="0" rtl="0" algn="just">
              <a:lnSpc>
                <a:spcPct val="150000"/>
              </a:lnSpc>
              <a:spcBef>
                <a:spcPts val="1800"/>
              </a:spcBef>
              <a:spcAft>
                <a:spcPts val="600"/>
              </a:spcAft>
              <a:buNone/>
            </a:pPr>
            <a:r>
              <a:rPr b="1" lang="fr" sz="1500">
                <a:latin typeface="Arial"/>
                <a:ea typeface="Arial"/>
                <a:cs typeface="Arial"/>
                <a:sym typeface="Arial"/>
              </a:rPr>
              <a:t>Solution proposée : </a:t>
            </a:r>
            <a:r>
              <a:rPr lang="fr" sz="1500">
                <a:latin typeface="Arial"/>
                <a:ea typeface="Arial"/>
                <a:cs typeface="Arial"/>
                <a:sym typeface="Arial"/>
              </a:rPr>
              <a:t>Montée de version vers Symfony 7.4 (LTS)</a:t>
            </a:r>
            <a:endParaRPr sz="1500">
              <a:latin typeface="Arial"/>
              <a:ea typeface="Arial"/>
              <a:cs typeface="Arial"/>
              <a:sym typeface="Arial"/>
            </a:endParaRPr>
          </a:p>
        </p:txBody>
      </p:sp>
      <p:sp>
        <p:nvSpPr>
          <p:cNvPr id="317" name="Google Shape;317;p33"/>
          <p:cNvSpPr txBox="1"/>
          <p:nvPr>
            <p:ph idx="1" type="body"/>
          </p:nvPr>
        </p:nvSpPr>
        <p:spPr>
          <a:xfrm>
            <a:off x="778050" y="3652950"/>
            <a:ext cx="7587900" cy="3171000"/>
          </a:xfrm>
          <a:prstGeom prst="rect">
            <a:avLst/>
          </a:prstGeom>
        </p:spPr>
        <p:txBody>
          <a:bodyPr anchorCtr="0" anchor="t" bIns="91425" lIns="91425" spcFirstLastPara="1" rIns="91425" wrap="square" tIns="91425">
            <a:normAutofit/>
          </a:bodyPr>
          <a:lstStyle/>
          <a:p>
            <a:pPr indent="0" lvl="0" marL="0" rtl="0" algn="just">
              <a:lnSpc>
                <a:spcPct val="130000"/>
              </a:lnSpc>
              <a:spcBef>
                <a:spcPts val="0"/>
              </a:spcBef>
              <a:spcAft>
                <a:spcPts val="0"/>
              </a:spcAft>
              <a:buNone/>
            </a:pPr>
            <a:r>
              <a:t/>
            </a:r>
            <a:endParaRPr sz="1144">
              <a:latin typeface="Arial"/>
              <a:ea typeface="Arial"/>
              <a:cs typeface="Arial"/>
              <a:sym typeface="Arial"/>
            </a:endParaRPr>
          </a:p>
          <a:p>
            <a:pPr indent="0" lvl="0" marL="0" rtl="0" algn="just">
              <a:lnSpc>
                <a:spcPct val="130000"/>
              </a:lnSpc>
              <a:spcBef>
                <a:spcPts val="0"/>
              </a:spcBef>
              <a:spcAft>
                <a:spcPts val="0"/>
              </a:spcAft>
              <a:buNone/>
            </a:pPr>
            <a:r>
              <a:t/>
            </a:r>
            <a:endParaRPr sz="1144">
              <a:latin typeface="Arial"/>
              <a:ea typeface="Arial"/>
              <a:cs typeface="Arial"/>
              <a:sym typeface="Arial"/>
            </a:endParaRPr>
          </a:p>
          <a:p>
            <a:pPr indent="0" lvl="0" marL="0" rtl="0" algn="just">
              <a:lnSpc>
                <a:spcPct val="130000"/>
              </a:lnSpc>
              <a:spcBef>
                <a:spcPts val="0"/>
              </a:spcBef>
              <a:spcAft>
                <a:spcPts val="0"/>
              </a:spcAft>
              <a:buNone/>
            </a:pPr>
            <a:r>
              <a:rPr b="1" lang="fr" sz="1144">
                <a:latin typeface="Arial"/>
                <a:ea typeface="Arial"/>
                <a:cs typeface="Arial"/>
                <a:sym typeface="Arial"/>
              </a:rPr>
              <a:t>Analyse financière </a:t>
            </a:r>
            <a:endParaRPr b="1" sz="1144">
              <a:latin typeface="Arial"/>
              <a:ea typeface="Arial"/>
              <a:cs typeface="Arial"/>
              <a:sym typeface="Arial"/>
            </a:endParaRPr>
          </a:p>
          <a:p>
            <a:pPr indent="0" lvl="0" marL="0" rtl="0" algn="just">
              <a:lnSpc>
                <a:spcPct val="130000"/>
              </a:lnSpc>
              <a:spcBef>
                <a:spcPts val="0"/>
              </a:spcBef>
              <a:spcAft>
                <a:spcPts val="0"/>
              </a:spcAft>
              <a:buNone/>
            </a:pPr>
            <a:r>
              <a:rPr lang="fr" sz="1144">
                <a:latin typeface="Arial"/>
                <a:ea typeface="Arial"/>
                <a:cs typeface="Arial"/>
                <a:sym typeface="Arial"/>
              </a:rPr>
              <a:t>Une montée de version sur Symfony, en particulier passer de 7.3 à 7.4 ne nécessite aucun coût matériel. Le coût unique reste le salaire du ou des développeurs sur le projet. </a:t>
            </a:r>
            <a:endParaRPr sz="1244"/>
          </a:p>
          <a:p>
            <a:pPr indent="0" lvl="0" marL="0" rtl="0" algn="just">
              <a:lnSpc>
                <a:spcPct val="130000"/>
              </a:lnSpc>
              <a:spcBef>
                <a:spcPts val="0"/>
              </a:spcBef>
              <a:spcAft>
                <a:spcPts val="0"/>
              </a:spcAft>
              <a:buNone/>
            </a:pPr>
            <a:br>
              <a:rPr lang="fr" sz="500">
                <a:solidFill>
                  <a:srgbClr val="000000"/>
                </a:solidFill>
                <a:latin typeface="Arial"/>
                <a:ea typeface="Arial"/>
                <a:cs typeface="Arial"/>
                <a:sym typeface="Arial"/>
              </a:rPr>
            </a:br>
            <a:br>
              <a:rPr lang="fr" sz="500">
                <a:solidFill>
                  <a:srgbClr val="000000"/>
                </a:solidFill>
                <a:latin typeface="Arial"/>
                <a:ea typeface="Arial"/>
                <a:cs typeface="Arial"/>
                <a:sym typeface="Arial"/>
              </a:rPr>
            </a:br>
            <a:endParaRPr sz="600"/>
          </a:p>
        </p:txBody>
      </p:sp>
      <p:sp>
        <p:nvSpPr>
          <p:cNvPr id="318" name="Google Shape;318;p33"/>
          <p:cNvSpPr txBox="1"/>
          <p:nvPr/>
        </p:nvSpPr>
        <p:spPr>
          <a:xfrm>
            <a:off x="1052550" y="1350950"/>
            <a:ext cx="3337200" cy="9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lt1"/>
                </a:solidFill>
                <a:latin typeface="Lato"/>
                <a:ea typeface="Lato"/>
                <a:cs typeface="Lato"/>
                <a:sym typeface="Lato"/>
              </a:rPr>
              <a:t>Quel impact sur l’application ? </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Données enregistrées</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Formulaires</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Environnement de développement</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19" name="Google Shape;319;p33"/>
          <p:cNvSpPr txBox="1"/>
          <p:nvPr/>
        </p:nvSpPr>
        <p:spPr>
          <a:xfrm>
            <a:off x="4662225" y="1350950"/>
            <a:ext cx="3337200" cy="9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lt1"/>
                </a:solidFill>
                <a:latin typeface="Lato"/>
                <a:ea typeface="Lato"/>
                <a:cs typeface="Lato"/>
                <a:sym typeface="Lato"/>
              </a:rPr>
              <a:t>Autre ?</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Serveur hébergeur (version de PHP)</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Méthodologie de développement</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20" name="Google Shape;320;p33"/>
          <p:cNvSpPr/>
          <p:nvPr/>
        </p:nvSpPr>
        <p:spPr>
          <a:xfrm>
            <a:off x="2924550" y="2453200"/>
            <a:ext cx="1460100" cy="14157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latin typeface="Lato"/>
                <a:ea typeface="Lato"/>
                <a:cs typeface="Lato"/>
                <a:sym typeface="Lato"/>
              </a:rPr>
              <a:t>Serveur avec une version de PHP en 8.4. Déjà compatible à la montée de version</a:t>
            </a:r>
            <a:endParaRPr sz="1200">
              <a:latin typeface="Lato"/>
              <a:ea typeface="Lato"/>
              <a:cs typeface="Lato"/>
              <a:sym typeface="Lato"/>
            </a:endParaRPr>
          </a:p>
        </p:txBody>
      </p:sp>
      <p:sp>
        <p:nvSpPr>
          <p:cNvPr id="321" name="Google Shape;321;p33"/>
          <p:cNvSpPr/>
          <p:nvPr/>
        </p:nvSpPr>
        <p:spPr>
          <a:xfrm>
            <a:off x="4759350" y="2453200"/>
            <a:ext cx="1460100" cy="14157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latin typeface="Lato"/>
                <a:ea typeface="Lato"/>
                <a:cs typeface="Lato"/>
                <a:sym typeface="Lato"/>
              </a:rPr>
              <a:t>Commencer par Symfony 7.4 pour les méthodes dépréciées qui seront supprimées en 8.</a:t>
            </a:r>
            <a:endParaRPr sz="1200">
              <a:latin typeface="Lato"/>
              <a:ea typeface="Lato"/>
              <a:cs typeface="Lato"/>
              <a:sym typeface="Lato"/>
            </a:endParaRPr>
          </a:p>
        </p:txBody>
      </p:sp>
      <p:sp>
        <p:nvSpPr>
          <p:cNvPr id="322" name="Google Shape;32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just">
              <a:lnSpc>
                <a:spcPct val="150000"/>
              </a:lnSpc>
              <a:spcBef>
                <a:spcPts val="1800"/>
              </a:spcBef>
              <a:spcAft>
                <a:spcPts val="600"/>
              </a:spcAft>
              <a:buNone/>
            </a:pPr>
            <a:r>
              <a:rPr b="1" lang="fr" sz="1500">
                <a:latin typeface="Arial"/>
                <a:ea typeface="Arial"/>
                <a:cs typeface="Arial"/>
                <a:sym typeface="Arial"/>
              </a:rPr>
              <a:t>Inconvénients</a:t>
            </a:r>
            <a:endParaRPr/>
          </a:p>
        </p:txBody>
      </p:sp>
      <p:sp>
        <p:nvSpPr>
          <p:cNvPr id="328" name="Google Shape;328;p34"/>
          <p:cNvSpPr txBox="1"/>
          <p:nvPr>
            <p:ph idx="1" type="body"/>
          </p:nvPr>
        </p:nvSpPr>
        <p:spPr>
          <a:xfrm>
            <a:off x="1297500" y="1307850"/>
            <a:ext cx="7038900" cy="2911200"/>
          </a:xfrm>
          <a:prstGeom prst="rect">
            <a:avLst/>
          </a:prstGeom>
        </p:spPr>
        <p:txBody>
          <a:bodyPr anchorCtr="0" anchor="t" bIns="91425" lIns="91425" spcFirstLastPara="1" rIns="91425" wrap="square" tIns="91425">
            <a:normAutofit/>
          </a:bodyPr>
          <a:lstStyle/>
          <a:p>
            <a:pPr indent="-342900" lvl="0" marL="457200" rtl="0" algn="just">
              <a:lnSpc>
                <a:spcPct val="150000"/>
              </a:lnSpc>
              <a:spcBef>
                <a:spcPts val="0"/>
              </a:spcBef>
              <a:spcAft>
                <a:spcPts val="0"/>
              </a:spcAft>
              <a:buSzPts val="1800"/>
              <a:buChar char="-"/>
            </a:pPr>
            <a:r>
              <a:rPr lang="fr" sz="1700">
                <a:latin typeface="Arial"/>
                <a:ea typeface="Arial"/>
                <a:cs typeface="Arial"/>
                <a:sym typeface="Arial"/>
              </a:rPr>
              <a:t>Temps de travail (</a:t>
            </a:r>
            <a:r>
              <a:rPr lang="fr" sz="1700">
                <a:latin typeface="Arial"/>
                <a:ea typeface="Arial"/>
                <a:cs typeface="Arial"/>
                <a:sym typeface="Arial"/>
              </a:rPr>
              <a:t>réécriture</a:t>
            </a:r>
            <a:r>
              <a:rPr lang="fr" sz="1700">
                <a:latin typeface="Arial"/>
                <a:ea typeface="Arial"/>
                <a:cs typeface="Arial"/>
                <a:sym typeface="Arial"/>
              </a:rPr>
              <a:t> et adaptation du code)</a:t>
            </a:r>
            <a:endParaRPr sz="1700">
              <a:latin typeface="Arial"/>
              <a:ea typeface="Arial"/>
              <a:cs typeface="Arial"/>
              <a:sym typeface="Arial"/>
            </a:endParaRPr>
          </a:p>
          <a:p>
            <a:pPr indent="-336550" lvl="0" marL="457200" rtl="0" algn="just">
              <a:lnSpc>
                <a:spcPct val="150000"/>
              </a:lnSpc>
              <a:spcBef>
                <a:spcPts val="0"/>
              </a:spcBef>
              <a:spcAft>
                <a:spcPts val="0"/>
              </a:spcAft>
              <a:buSzPts val="1700"/>
              <a:buFont typeface="Arial"/>
              <a:buChar char="-"/>
            </a:pPr>
            <a:r>
              <a:rPr lang="fr" sz="1700">
                <a:latin typeface="Arial"/>
                <a:ea typeface="Arial"/>
                <a:cs typeface="Arial"/>
                <a:sym typeface="Arial"/>
              </a:rPr>
              <a:t>Méthodologie de travail très précise à mettre en place</a:t>
            </a:r>
            <a:endParaRPr sz="1700">
              <a:latin typeface="Arial"/>
              <a:ea typeface="Arial"/>
              <a:cs typeface="Arial"/>
              <a:sym typeface="Arial"/>
            </a:endParaRPr>
          </a:p>
          <a:p>
            <a:pPr indent="-336550" lvl="0" marL="457200" rtl="0" algn="just">
              <a:lnSpc>
                <a:spcPct val="150000"/>
              </a:lnSpc>
              <a:spcBef>
                <a:spcPts val="0"/>
              </a:spcBef>
              <a:spcAft>
                <a:spcPts val="0"/>
              </a:spcAft>
              <a:buSzPts val="1700"/>
              <a:buFont typeface="Arial"/>
              <a:buChar char="-"/>
            </a:pPr>
            <a:r>
              <a:rPr lang="fr" sz="1700">
                <a:latin typeface="Arial"/>
                <a:ea typeface="Arial"/>
                <a:cs typeface="Arial"/>
                <a:sym typeface="Arial"/>
              </a:rPr>
              <a:t>Montée en compétences (nouveaux attributs PHP, composants, sécurité)</a:t>
            </a:r>
            <a:endParaRPr sz="1700">
              <a:latin typeface="Arial"/>
              <a:ea typeface="Arial"/>
              <a:cs typeface="Arial"/>
              <a:sym typeface="Arial"/>
            </a:endParaRPr>
          </a:p>
        </p:txBody>
      </p:sp>
      <p:sp>
        <p:nvSpPr>
          <p:cNvPr id="329" name="Google Shape;32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Conclusion : </a:t>
            </a:r>
            <a:endParaRPr b="1"/>
          </a:p>
        </p:txBody>
      </p:sp>
      <p:sp>
        <p:nvSpPr>
          <p:cNvPr id="335" name="Google Shape;335;p35"/>
          <p:cNvSpPr txBox="1"/>
          <p:nvPr>
            <p:ph idx="1" type="body"/>
          </p:nvPr>
        </p:nvSpPr>
        <p:spPr>
          <a:xfrm>
            <a:off x="4698800" y="794400"/>
            <a:ext cx="4000500" cy="3554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fr" sz="1100">
                <a:latin typeface="Arial"/>
                <a:ea typeface="Arial"/>
                <a:cs typeface="Arial"/>
                <a:sym typeface="Arial"/>
              </a:rPr>
              <a:t>Montées de version régulières &gt; Symfony 7.4 LTS</a:t>
            </a:r>
            <a:endParaRPr b="1"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lang="fr" sz="1100">
                <a:latin typeface="Arial"/>
                <a:ea typeface="Arial"/>
                <a:cs typeface="Arial"/>
                <a:sym typeface="Arial"/>
              </a:rPr>
              <a:t>Support continu et réactif</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Petites mises à jour régulières vs. migrations lourdes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Moins de changements à absorber</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Gestion progressive des dépréciations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Passerelle vers Symfony 8</a:t>
            </a:r>
            <a:endParaRPr sz="1100">
              <a:latin typeface="Arial"/>
              <a:ea typeface="Arial"/>
              <a:cs typeface="Arial"/>
              <a:sym typeface="Arial"/>
            </a:endParaRPr>
          </a:p>
          <a:p>
            <a:pPr indent="0" lvl="0" marL="0" rtl="0" algn="just">
              <a:lnSpc>
                <a:spcPct val="150000"/>
              </a:lnSpc>
              <a:spcBef>
                <a:spcPts val="1200"/>
              </a:spcBef>
              <a:spcAft>
                <a:spcPts val="0"/>
              </a:spcAft>
              <a:buNone/>
            </a:pPr>
            <a:r>
              <a:t/>
            </a:r>
            <a:endParaRPr/>
          </a:p>
        </p:txBody>
      </p:sp>
      <p:pic>
        <p:nvPicPr>
          <p:cNvPr id="336" name="Google Shape;336;p35"/>
          <p:cNvPicPr preferRelativeResize="0"/>
          <p:nvPr/>
        </p:nvPicPr>
        <p:blipFill>
          <a:blip r:embed="rId3">
            <a:alphaModFix/>
          </a:blip>
          <a:stretch>
            <a:fillRect/>
          </a:stretch>
        </p:blipFill>
        <p:spPr>
          <a:xfrm>
            <a:off x="701125" y="1550671"/>
            <a:ext cx="3497125" cy="1556475"/>
          </a:xfrm>
          <a:prstGeom prst="rect">
            <a:avLst/>
          </a:prstGeom>
          <a:noFill/>
          <a:ln>
            <a:noFill/>
          </a:ln>
        </p:spPr>
      </p:pic>
      <p:sp>
        <p:nvSpPr>
          <p:cNvPr id="337" name="Google Shape;337;p35"/>
          <p:cNvSpPr txBox="1"/>
          <p:nvPr/>
        </p:nvSpPr>
        <p:spPr>
          <a:xfrm>
            <a:off x="922236" y="3231350"/>
            <a:ext cx="3054900" cy="1300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fr" sz="1200">
                <a:solidFill>
                  <a:schemeClr val="lt1"/>
                </a:solidFill>
              </a:rPr>
              <a:t>Pour rappel, la version 7.3 aura une fin de support en janvier 2026 tandis que la version 7.4 en LTS aura un support jusqu’en 2029.</a:t>
            </a:r>
            <a:r>
              <a:rPr lang="fr">
                <a:solidFill>
                  <a:schemeClr val="lt1"/>
                </a:solidFill>
              </a:rPr>
              <a:t> </a:t>
            </a:r>
            <a:endParaRPr sz="1500">
              <a:solidFill>
                <a:schemeClr val="lt1"/>
              </a:solidFill>
              <a:latin typeface="Lato"/>
              <a:ea typeface="Lato"/>
              <a:cs typeface="Lato"/>
              <a:sym typeface="Lato"/>
            </a:endParaRPr>
          </a:p>
        </p:txBody>
      </p:sp>
      <p:sp>
        <p:nvSpPr>
          <p:cNvPr id="338" name="Google Shape;338;p35"/>
          <p:cNvSpPr/>
          <p:nvPr/>
        </p:nvSpPr>
        <p:spPr>
          <a:xfrm>
            <a:off x="4245900" y="904200"/>
            <a:ext cx="326100" cy="23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39" name="Google Shape;33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Veille Juridique : </a:t>
            </a:r>
            <a:endParaRPr b="1"/>
          </a:p>
        </p:txBody>
      </p:sp>
      <p:sp>
        <p:nvSpPr>
          <p:cNvPr id="345" name="Google Shape;345;p36"/>
          <p:cNvSpPr txBox="1"/>
          <p:nvPr>
            <p:ph idx="1" type="body"/>
          </p:nvPr>
        </p:nvSpPr>
        <p:spPr>
          <a:xfrm>
            <a:off x="1052550" y="88570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1600"/>
              <a:t>Pourquoi faire une veille juridique ? </a:t>
            </a:r>
            <a:endParaRPr b="1" sz="1600"/>
          </a:p>
          <a:p>
            <a:pPr indent="0" lvl="0" marL="0" rtl="0" algn="l">
              <a:spcBef>
                <a:spcPts val="1200"/>
              </a:spcBef>
              <a:spcAft>
                <a:spcPts val="0"/>
              </a:spcAft>
              <a:buNone/>
            </a:pPr>
            <a:r>
              <a:rPr lang="fr" sz="1600"/>
              <a:t>Pour anticiper les changements : Identifier les réformes, lois et changements dans un contexte précis. </a:t>
            </a:r>
            <a:endParaRPr sz="1600"/>
          </a:p>
          <a:p>
            <a:pPr indent="0" lvl="0" marL="0" rtl="0" algn="l">
              <a:spcBef>
                <a:spcPts val="1200"/>
              </a:spcBef>
              <a:spcAft>
                <a:spcPts val="0"/>
              </a:spcAft>
              <a:buNone/>
            </a:pPr>
            <a:r>
              <a:rPr lang="fr" sz="1600"/>
              <a:t>La veille juridique permet aussi de  limiter les risques, essayer de se conformer aux lois au maximum dans un contexte précis sur un sujet précis.</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p>
        </p:txBody>
      </p:sp>
      <p:sp>
        <p:nvSpPr>
          <p:cNvPr id="346" name="Google Shape;34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47" name="Google Shape;347;p36" title="9be0e13f6bc5-veille-technologique.jpg"/>
          <p:cNvPicPr preferRelativeResize="0"/>
          <p:nvPr/>
        </p:nvPicPr>
        <p:blipFill>
          <a:blip r:embed="rId3">
            <a:alphaModFix/>
          </a:blip>
          <a:stretch>
            <a:fillRect/>
          </a:stretch>
        </p:blipFill>
        <p:spPr>
          <a:xfrm>
            <a:off x="2861342" y="2719950"/>
            <a:ext cx="3421327" cy="2280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0"/>
              </a:spcBef>
              <a:spcAft>
                <a:spcPts val="0"/>
              </a:spcAft>
              <a:buNone/>
            </a:pPr>
            <a:r>
              <a:rPr b="1" lang="fr" sz="1300">
                <a:latin typeface="Lato"/>
                <a:ea typeface="Lato"/>
                <a:cs typeface="Lato"/>
                <a:sym typeface="Lato"/>
              </a:rPr>
              <a:t>Comment ai-je fait ma veille ? </a:t>
            </a:r>
            <a:endParaRPr b="1" sz="1300">
              <a:latin typeface="Lato"/>
              <a:ea typeface="Lato"/>
              <a:cs typeface="Lato"/>
              <a:sym typeface="Lato"/>
            </a:endParaRPr>
          </a:p>
          <a:p>
            <a:pPr indent="0" lvl="0" marL="0" rtl="0" algn="just">
              <a:lnSpc>
                <a:spcPct val="115000"/>
              </a:lnSpc>
              <a:spcBef>
                <a:spcPts val="0"/>
              </a:spcBef>
              <a:spcAft>
                <a:spcPts val="0"/>
              </a:spcAft>
              <a:buNone/>
            </a:pPr>
            <a:r>
              <a:rPr lang="fr" sz="1300">
                <a:latin typeface="Lato"/>
                <a:ea typeface="Lato"/>
                <a:cs typeface="Lato"/>
                <a:sym typeface="Lato"/>
              </a:rPr>
              <a:t>&gt; Lecture 1h par semaine des nouveaux articles sortis dans la semaine avec report et écriture dans mes notes.</a:t>
            </a:r>
            <a:endParaRPr sz="1300">
              <a:latin typeface="Lato"/>
              <a:ea typeface="Lato"/>
              <a:cs typeface="Lato"/>
              <a:sym typeface="Lato"/>
            </a:endParaRPr>
          </a:p>
          <a:p>
            <a:pPr indent="0" lvl="0" marL="0" rtl="0" algn="just">
              <a:lnSpc>
                <a:spcPct val="115000"/>
              </a:lnSpc>
              <a:spcBef>
                <a:spcPts val="0"/>
              </a:spcBef>
              <a:spcAft>
                <a:spcPts val="0"/>
              </a:spcAft>
              <a:buNone/>
            </a:pPr>
            <a:r>
              <a:rPr lang="fr" sz="1300">
                <a:latin typeface="Lato"/>
                <a:ea typeface="Lato"/>
                <a:cs typeface="Lato"/>
                <a:sym typeface="Lato"/>
              </a:rPr>
              <a:t>&gt; Outils : Feedly, sites officiels du gouvernement, CNIL.</a:t>
            </a:r>
            <a:endParaRPr/>
          </a:p>
        </p:txBody>
      </p:sp>
      <p:pic>
        <p:nvPicPr>
          <p:cNvPr id="353" name="Google Shape;353;p37"/>
          <p:cNvPicPr preferRelativeResize="0"/>
          <p:nvPr/>
        </p:nvPicPr>
        <p:blipFill>
          <a:blip r:embed="rId3">
            <a:alphaModFix/>
          </a:blip>
          <a:stretch>
            <a:fillRect/>
          </a:stretch>
        </p:blipFill>
        <p:spPr>
          <a:xfrm>
            <a:off x="568613" y="1475925"/>
            <a:ext cx="5953125" cy="3333750"/>
          </a:xfrm>
          <a:prstGeom prst="rect">
            <a:avLst/>
          </a:prstGeom>
          <a:noFill/>
          <a:ln>
            <a:noFill/>
          </a:ln>
        </p:spPr>
      </p:pic>
      <p:pic>
        <p:nvPicPr>
          <p:cNvPr id="354" name="Google Shape;354;p37" title="IMG_5894.jpg"/>
          <p:cNvPicPr preferRelativeResize="0"/>
          <p:nvPr/>
        </p:nvPicPr>
        <p:blipFill>
          <a:blip r:embed="rId4">
            <a:alphaModFix/>
          </a:blip>
          <a:stretch>
            <a:fillRect/>
          </a:stretch>
        </p:blipFill>
        <p:spPr>
          <a:xfrm>
            <a:off x="6692938" y="1377375"/>
            <a:ext cx="2033872" cy="3530852"/>
          </a:xfrm>
          <a:prstGeom prst="rect">
            <a:avLst/>
          </a:prstGeom>
          <a:noFill/>
          <a:ln>
            <a:noFill/>
          </a:ln>
        </p:spPr>
      </p:pic>
      <p:sp>
        <p:nvSpPr>
          <p:cNvPr id="355" name="Google Shape;35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8"/>
          <p:cNvSpPr txBox="1"/>
          <p:nvPr>
            <p:ph type="title"/>
          </p:nvPr>
        </p:nvSpPr>
        <p:spPr>
          <a:xfrm>
            <a:off x="1326425" y="4456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Les données personnelles</a:t>
            </a:r>
            <a:endParaRPr b="1"/>
          </a:p>
        </p:txBody>
      </p:sp>
      <p:sp>
        <p:nvSpPr>
          <p:cNvPr id="361" name="Google Shape;361;p38"/>
          <p:cNvSpPr txBox="1"/>
          <p:nvPr>
            <p:ph idx="1" type="body"/>
          </p:nvPr>
        </p:nvSpPr>
        <p:spPr>
          <a:xfrm>
            <a:off x="5244550" y="1429550"/>
            <a:ext cx="3294600" cy="914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lang="fr" sz="1100">
                <a:latin typeface="Arial"/>
                <a:ea typeface="Arial"/>
                <a:cs typeface="Arial"/>
                <a:sym typeface="Arial"/>
              </a:rPr>
              <a:t>En vigueur depuis le 25 mai 2018</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Objectif : s'en rapprocher, pas nécessairement s'y conformer à 100%</a:t>
            </a:r>
            <a:endParaRPr sz="1100">
              <a:latin typeface="Arial"/>
              <a:ea typeface="Arial"/>
              <a:cs typeface="Arial"/>
              <a:sym typeface="Arial"/>
            </a:endParaRPr>
          </a:p>
          <a:p>
            <a:pPr indent="0" lvl="0" marL="0" rtl="0" algn="l">
              <a:spcBef>
                <a:spcPts val="1200"/>
              </a:spcBef>
              <a:spcAft>
                <a:spcPts val="0"/>
              </a:spcAft>
              <a:buNone/>
            </a:pPr>
            <a:r>
              <a:rPr lang="fr" sz="1100">
                <a:latin typeface="Arial"/>
                <a:ea typeface="Arial"/>
                <a:cs typeface="Arial"/>
                <a:sym typeface="Arial"/>
              </a:rPr>
              <a:t>3 principes :</a:t>
            </a:r>
            <a:endParaRPr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lang="fr" sz="1100">
                <a:latin typeface="Arial"/>
                <a:ea typeface="Arial"/>
                <a:cs typeface="Arial"/>
                <a:sym typeface="Arial"/>
              </a:rPr>
              <a:t>Renforcer les droits des personnes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Responsabiliser les acteurs traitant des données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Crédibiliser la régulation via une coopération renforcé</a:t>
            </a:r>
            <a:endParaRPr sz="1100">
              <a:latin typeface="Arial"/>
              <a:ea typeface="Arial"/>
              <a:cs typeface="Arial"/>
              <a:sym typeface="Arial"/>
            </a:endParaRPr>
          </a:p>
          <a:p>
            <a:pPr indent="0" lvl="0" marL="0" rtl="0" algn="l">
              <a:lnSpc>
                <a:spcPct val="95000"/>
              </a:lnSpc>
              <a:spcBef>
                <a:spcPts val="1200"/>
              </a:spcBef>
              <a:spcAft>
                <a:spcPts val="1200"/>
              </a:spcAft>
              <a:buSzPts val="605"/>
              <a:buNone/>
            </a:pPr>
            <a:r>
              <a:t/>
            </a:r>
            <a:endParaRPr sz="1115"/>
          </a:p>
        </p:txBody>
      </p:sp>
      <p:pic>
        <p:nvPicPr>
          <p:cNvPr id="362" name="Google Shape;362;p38" title="cnil-logo_rvb-removebg-preview.png"/>
          <p:cNvPicPr preferRelativeResize="0"/>
          <p:nvPr/>
        </p:nvPicPr>
        <p:blipFill>
          <a:blip r:embed="rId3">
            <a:alphaModFix/>
          </a:blip>
          <a:stretch>
            <a:fillRect/>
          </a:stretch>
        </p:blipFill>
        <p:spPr>
          <a:xfrm>
            <a:off x="1231187" y="1006350"/>
            <a:ext cx="1286025" cy="858750"/>
          </a:xfrm>
          <a:prstGeom prst="rect">
            <a:avLst/>
          </a:prstGeom>
          <a:noFill/>
          <a:ln>
            <a:noFill/>
          </a:ln>
        </p:spPr>
      </p:pic>
      <p:sp>
        <p:nvSpPr>
          <p:cNvPr id="363" name="Google Shape;363;p38"/>
          <p:cNvSpPr txBox="1"/>
          <p:nvPr/>
        </p:nvSpPr>
        <p:spPr>
          <a:xfrm>
            <a:off x="795825" y="1385075"/>
            <a:ext cx="2156700" cy="4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b="1" sz="1100">
              <a:solidFill>
                <a:schemeClr val="lt1"/>
              </a:solidFill>
            </a:endParaRPr>
          </a:p>
          <a:p>
            <a:pPr indent="-298450" lvl="0" marL="457200" rtl="0" algn="l">
              <a:lnSpc>
                <a:spcPct val="115000"/>
              </a:lnSpc>
              <a:spcBef>
                <a:spcPts val="1200"/>
              </a:spcBef>
              <a:spcAft>
                <a:spcPts val="0"/>
              </a:spcAft>
              <a:buClr>
                <a:schemeClr val="lt1"/>
              </a:buClr>
              <a:buSzPts val="1100"/>
              <a:buChar char="●"/>
            </a:pPr>
            <a:r>
              <a:rPr lang="fr" sz="1100">
                <a:solidFill>
                  <a:schemeClr val="lt1"/>
                </a:solidFill>
              </a:rPr>
              <a:t>Autorité administrative indépendante</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fr" sz="1100">
                <a:solidFill>
                  <a:schemeClr val="lt1"/>
                </a:solidFill>
              </a:rPr>
              <a:t>Régulateur des données personnelles</a:t>
            </a:r>
            <a:endParaRPr sz="1100">
              <a:solidFill>
                <a:schemeClr val="lt1"/>
              </a:solidFill>
            </a:endParaRPr>
          </a:p>
          <a:p>
            <a:pPr indent="0" lvl="0" marL="381000" marR="381000" rtl="0" algn="l">
              <a:lnSpc>
                <a:spcPct val="115000"/>
              </a:lnSpc>
              <a:spcBef>
                <a:spcPts val="1200"/>
              </a:spcBef>
              <a:spcAft>
                <a:spcPts val="0"/>
              </a:spcAft>
              <a:buNone/>
            </a:pPr>
            <a:r>
              <a:rPr i="1" lang="fr" sz="1100">
                <a:solidFill>
                  <a:schemeClr val="lt1"/>
                </a:solidFill>
              </a:rPr>
              <a:t>"Une donnée personnelle est toute information se rapportant à une personne physique identifiée ou identifiable."</a:t>
            </a:r>
            <a:endParaRPr i="1" sz="1100">
              <a:solidFill>
                <a:schemeClr val="lt1"/>
              </a:solidFill>
            </a:endParaRPr>
          </a:p>
          <a:p>
            <a:pPr indent="0" lvl="0" marL="0" rtl="0" algn="l">
              <a:spcBef>
                <a:spcPts val="1200"/>
              </a:spcBef>
              <a:spcAft>
                <a:spcPts val="0"/>
              </a:spcAft>
              <a:buNone/>
            </a:pPr>
            <a:r>
              <a:t/>
            </a:r>
            <a:endParaRPr sz="1200">
              <a:solidFill>
                <a:schemeClr val="lt1"/>
              </a:solidFill>
              <a:latin typeface="Lato"/>
              <a:ea typeface="Lato"/>
              <a:cs typeface="Lato"/>
              <a:sym typeface="Lato"/>
            </a:endParaRPr>
          </a:p>
        </p:txBody>
      </p:sp>
      <p:pic>
        <p:nvPicPr>
          <p:cNvPr id="364" name="Google Shape;364;p38" title="Role-dun-referent-RGPD-removebg-preview.png"/>
          <p:cNvPicPr preferRelativeResize="0"/>
          <p:nvPr/>
        </p:nvPicPr>
        <p:blipFill>
          <a:blip r:embed="rId4">
            <a:alphaModFix/>
          </a:blip>
          <a:stretch>
            <a:fillRect/>
          </a:stretch>
        </p:blipFill>
        <p:spPr>
          <a:xfrm>
            <a:off x="6407699" y="896800"/>
            <a:ext cx="968300" cy="968300"/>
          </a:xfrm>
          <a:prstGeom prst="rect">
            <a:avLst/>
          </a:prstGeom>
          <a:noFill/>
          <a:ln>
            <a:noFill/>
          </a:ln>
        </p:spPr>
      </p:pic>
      <p:sp>
        <p:nvSpPr>
          <p:cNvPr id="365" name="Google Shape;3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Etat des lieux : </a:t>
            </a:r>
            <a:endParaRPr b="1"/>
          </a:p>
        </p:txBody>
      </p:sp>
      <p:sp>
        <p:nvSpPr>
          <p:cNvPr id="371" name="Google Shape;3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72" name="Google Shape;372;p39"/>
          <p:cNvSpPr/>
          <p:nvPr/>
        </p:nvSpPr>
        <p:spPr>
          <a:xfrm>
            <a:off x="1456450" y="1047750"/>
            <a:ext cx="2055900" cy="14922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chemeClr val="dk1"/>
                </a:solidFill>
                <a:latin typeface="Lato"/>
                <a:ea typeface="Lato"/>
                <a:cs typeface="Lato"/>
                <a:sym typeface="Lato"/>
              </a:rPr>
              <a:t>Quelles données personnelles traitées chez ARES Formation ?</a:t>
            </a:r>
            <a:br>
              <a:rPr lang="fr" sz="1300">
                <a:solidFill>
                  <a:schemeClr val="dk1"/>
                </a:solidFill>
                <a:latin typeface="Lato"/>
                <a:ea typeface="Lato"/>
                <a:cs typeface="Lato"/>
                <a:sym typeface="Lato"/>
              </a:rPr>
            </a:br>
            <a:r>
              <a:rPr lang="fr" sz="1300">
                <a:solidFill>
                  <a:schemeClr val="dk1"/>
                </a:solidFill>
                <a:latin typeface="Lato"/>
                <a:ea typeface="Lato"/>
                <a:cs typeface="Lato"/>
                <a:sym typeface="Lato"/>
              </a:rPr>
              <a:t>- Nom, prénom, adresse, date de naissance, CV, contrats</a:t>
            </a:r>
            <a:endParaRPr>
              <a:solidFill>
                <a:schemeClr val="dk1"/>
              </a:solidFill>
              <a:latin typeface="Lato"/>
              <a:ea typeface="Lato"/>
              <a:cs typeface="Lato"/>
              <a:sym typeface="Lato"/>
            </a:endParaRPr>
          </a:p>
        </p:txBody>
      </p:sp>
      <p:sp>
        <p:nvSpPr>
          <p:cNvPr id="373" name="Google Shape;373;p39"/>
          <p:cNvSpPr/>
          <p:nvPr/>
        </p:nvSpPr>
        <p:spPr>
          <a:xfrm>
            <a:off x="5226800" y="1047750"/>
            <a:ext cx="2055900" cy="14922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Lato"/>
                <a:ea typeface="Lato"/>
                <a:cs typeface="Lato"/>
                <a:sym typeface="Lato"/>
              </a:rPr>
              <a:t>- Format papier : dossiers rangés puis archivés 5 ans après le départ de la personne (étudiant ayant fini ses études, contrats arrêtés…)</a:t>
            </a:r>
            <a:endParaRPr sz="1000">
              <a:solidFill>
                <a:schemeClr val="dk1"/>
              </a:solidFill>
              <a:latin typeface="Lato"/>
              <a:ea typeface="Lato"/>
              <a:cs typeface="Lato"/>
              <a:sym typeface="Lato"/>
            </a:endParaRPr>
          </a:p>
          <a:p>
            <a:pPr indent="0" lvl="0" marL="0" rtl="0" algn="l">
              <a:spcBef>
                <a:spcPts val="0"/>
              </a:spcBef>
              <a:spcAft>
                <a:spcPts val="0"/>
              </a:spcAft>
              <a:buNone/>
            </a:pPr>
            <a:r>
              <a:rPr lang="fr" sz="1000">
                <a:solidFill>
                  <a:schemeClr val="dk1"/>
                </a:solidFill>
                <a:latin typeface="Lato"/>
                <a:ea typeface="Lato"/>
                <a:cs typeface="Lato"/>
                <a:sym typeface="Lato"/>
              </a:rPr>
              <a:t>- Format numérique : Une base de données, historiques et logs, utilisateurs inactifs </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
        <p:nvSpPr>
          <p:cNvPr id="374" name="Google Shape;374;p39"/>
          <p:cNvSpPr txBox="1"/>
          <p:nvPr/>
        </p:nvSpPr>
        <p:spPr>
          <a:xfrm>
            <a:off x="1393000" y="3501800"/>
            <a:ext cx="2182800" cy="18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300">
                <a:solidFill>
                  <a:schemeClr val="lt1"/>
                </a:solidFill>
                <a:latin typeface="Lato"/>
                <a:ea typeface="Lato"/>
                <a:cs typeface="Lato"/>
                <a:sym typeface="Lato"/>
              </a:rPr>
              <a:t>Stockées au format papier ou sur l’application interne “PPAP”.</a:t>
            </a:r>
            <a:endParaRPr sz="1300">
              <a:solidFill>
                <a:schemeClr val="lt1"/>
              </a:solidFill>
              <a:latin typeface="Lato"/>
              <a:ea typeface="Lato"/>
              <a:cs typeface="Lato"/>
              <a:sym typeface="Lato"/>
            </a:endParaRPr>
          </a:p>
        </p:txBody>
      </p:sp>
      <p:sp>
        <p:nvSpPr>
          <p:cNvPr id="375" name="Google Shape;375;p39"/>
          <p:cNvSpPr txBox="1"/>
          <p:nvPr/>
        </p:nvSpPr>
        <p:spPr>
          <a:xfrm>
            <a:off x="4758500" y="3549550"/>
            <a:ext cx="2992500" cy="190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300">
                <a:solidFill>
                  <a:schemeClr val="lt1"/>
                </a:solidFill>
                <a:latin typeface="Lato"/>
                <a:ea typeface="Lato"/>
                <a:cs typeface="Lato"/>
                <a:sym typeface="Lato"/>
              </a:rPr>
              <a:t>Les données sont toujours stockés même lorsqu’un utilisateur est inactif</a:t>
            </a:r>
            <a:endParaRPr sz="1300">
              <a:solidFill>
                <a:schemeClr val="lt1"/>
              </a:solidFill>
              <a:latin typeface="Lato"/>
              <a:ea typeface="Lato"/>
              <a:cs typeface="Lato"/>
              <a:sym typeface="Lato"/>
            </a:endParaRPr>
          </a:p>
        </p:txBody>
      </p:sp>
      <p:sp>
        <p:nvSpPr>
          <p:cNvPr id="376" name="Google Shape;376;p39"/>
          <p:cNvSpPr/>
          <p:nvPr/>
        </p:nvSpPr>
        <p:spPr>
          <a:xfrm>
            <a:off x="2321650" y="2587700"/>
            <a:ext cx="325500" cy="914100"/>
          </a:xfrm>
          <a:prstGeom prst="down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7" name="Google Shape;377;p39"/>
          <p:cNvSpPr/>
          <p:nvPr/>
        </p:nvSpPr>
        <p:spPr>
          <a:xfrm>
            <a:off x="6092000" y="2587700"/>
            <a:ext cx="325500" cy="914100"/>
          </a:xfrm>
          <a:prstGeom prst="down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Problématique et objectifs</a:t>
            </a:r>
            <a:endParaRPr b="1"/>
          </a:p>
        </p:txBody>
      </p:sp>
      <p:sp>
        <p:nvSpPr>
          <p:cNvPr id="383" name="Google Shape;383;p40"/>
          <p:cNvSpPr txBox="1"/>
          <p:nvPr>
            <p:ph idx="1" type="body"/>
          </p:nvPr>
        </p:nvSpPr>
        <p:spPr>
          <a:xfrm>
            <a:off x="1571850" y="1850575"/>
            <a:ext cx="7038900" cy="635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fr" sz="1400"/>
              <a:t>Aucun archivage des données sur l’ENT,  une seule base de données pour tout gérer (bien que les données sensibles telles que les mots de passe soient cryptées). </a:t>
            </a:r>
            <a:endParaRPr sz="1400"/>
          </a:p>
        </p:txBody>
      </p:sp>
      <p:sp>
        <p:nvSpPr>
          <p:cNvPr id="384" name="Google Shape;38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85" name="Google Shape;385;p40"/>
          <p:cNvSpPr/>
          <p:nvPr/>
        </p:nvSpPr>
        <p:spPr>
          <a:xfrm>
            <a:off x="1023150" y="1989475"/>
            <a:ext cx="548700" cy="35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86" name="Google Shape;386;p40"/>
          <p:cNvSpPr txBox="1"/>
          <p:nvPr>
            <p:ph idx="1" type="body"/>
          </p:nvPr>
        </p:nvSpPr>
        <p:spPr>
          <a:xfrm>
            <a:off x="1571850" y="2657825"/>
            <a:ext cx="7038900" cy="63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fr" sz="1400"/>
              <a:t>Aucune mentions légales des données : quelles données sont conservées, dans quel but, combien de temps. Seule une attestation d’entrée avec le règlement intérieur et le processus de gestion des demandes est mise en place. </a:t>
            </a:r>
            <a:endParaRPr sz="1400"/>
          </a:p>
        </p:txBody>
      </p:sp>
      <p:sp>
        <p:nvSpPr>
          <p:cNvPr id="387" name="Google Shape;387;p40"/>
          <p:cNvSpPr/>
          <p:nvPr/>
        </p:nvSpPr>
        <p:spPr>
          <a:xfrm>
            <a:off x="1023150" y="2874375"/>
            <a:ext cx="548700" cy="35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1"/>
          <p:cNvSpPr txBox="1"/>
          <p:nvPr>
            <p:ph type="title"/>
          </p:nvPr>
        </p:nvSpPr>
        <p:spPr>
          <a:xfrm>
            <a:off x="1356775" y="420900"/>
            <a:ext cx="7038900" cy="914100"/>
          </a:xfrm>
          <a:prstGeom prst="rect">
            <a:avLst/>
          </a:prstGeom>
        </p:spPr>
        <p:txBody>
          <a:bodyPr anchorCtr="0" anchor="t" bIns="91425" lIns="91425" spcFirstLastPara="1" rIns="91425" wrap="square" tIns="91425">
            <a:normAutofit/>
          </a:bodyPr>
          <a:lstStyle/>
          <a:p>
            <a:pPr indent="0" lvl="0" marL="0" rtl="0" algn="just">
              <a:lnSpc>
                <a:spcPct val="150000"/>
              </a:lnSpc>
              <a:spcBef>
                <a:spcPts val="1800"/>
              </a:spcBef>
              <a:spcAft>
                <a:spcPts val="600"/>
              </a:spcAft>
              <a:buNone/>
            </a:pPr>
            <a:r>
              <a:rPr b="1" lang="fr" sz="1722">
                <a:latin typeface="Arial"/>
                <a:ea typeface="Arial"/>
                <a:cs typeface="Arial"/>
                <a:sym typeface="Arial"/>
              </a:rPr>
              <a:t>Étude d’impact et évolution possible : </a:t>
            </a:r>
            <a:endParaRPr/>
          </a:p>
        </p:txBody>
      </p:sp>
      <p:pic>
        <p:nvPicPr>
          <p:cNvPr id="393" name="Google Shape;393;p41"/>
          <p:cNvPicPr preferRelativeResize="0"/>
          <p:nvPr/>
        </p:nvPicPr>
        <p:blipFill>
          <a:blip r:embed="rId3">
            <a:alphaModFix/>
          </a:blip>
          <a:stretch>
            <a:fillRect/>
          </a:stretch>
        </p:blipFill>
        <p:spPr>
          <a:xfrm>
            <a:off x="5330525" y="1396537"/>
            <a:ext cx="3450049" cy="2350425"/>
          </a:xfrm>
          <a:prstGeom prst="rect">
            <a:avLst/>
          </a:prstGeom>
          <a:noFill/>
          <a:ln>
            <a:noFill/>
          </a:ln>
        </p:spPr>
      </p:pic>
      <p:sp>
        <p:nvSpPr>
          <p:cNvPr id="394" name="Google Shape;394;p41"/>
          <p:cNvSpPr txBox="1"/>
          <p:nvPr/>
        </p:nvSpPr>
        <p:spPr>
          <a:xfrm>
            <a:off x="5330525" y="1060825"/>
            <a:ext cx="3135000" cy="2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Exemple de registre</a:t>
            </a:r>
            <a:endParaRPr sz="1300">
              <a:solidFill>
                <a:schemeClr val="lt1"/>
              </a:solidFill>
              <a:latin typeface="Lato"/>
              <a:ea typeface="Lato"/>
              <a:cs typeface="Lato"/>
              <a:sym typeface="Lato"/>
            </a:endParaRPr>
          </a:p>
        </p:txBody>
      </p:sp>
      <p:sp>
        <p:nvSpPr>
          <p:cNvPr id="395" name="Google Shape;395;p41"/>
          <p:cNvSpPr txBox="1"/>
          <p:nvPr>
            <p:ph idx="12" type="sldNum"/>
          </p:nvPr>
        </p:nvSpPr>
        <p:spPr>
          <a:xfrm>
            <a:off x="8531733" y="46903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96" name="Google Shape;396;p41"/>
          <p:cNvSpPr txBox="1"/>
          <p:nvPr/>
        </p:nvSpPr>
        <p:spPr>
          <a:xfrm>
            <a:off x="96325" y="922450"/>
            <a:ext cx="5714100" cy="397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300"/>
              </a:spcBef>
              <a:spcAft>
                <a:spcPts val="0"/>
              </a:spcAft>
              <a:buNone/>
            </a:pPr>
            <a:r>
              <a:t/>
            </a:r>
            <a:endParaRPr sz="1300">
              <a:solidFill>
                <a:schemeClr val="lt1"/>
              </a:solidFill>
            </a:endParaRPr>
          </a:p>
          <a:p>
            <a:pPr indent="-311150" lvl="0" marL="457200" rtl="0" algn="l">
              <a:lnSpc>
                <a:spcPct val="115000"/>
              </a:lnSpc>
              <a:spcBef>
                <a:spcPts val="1300"/>
              </a:spcBef>
              <a:spcAft>
                <a:spcPts val="0"/>
              </a:spcAft>
              <a:buClr>
                <a:schemeClr val="lt1"/>
              </a:buClr>
              <a:buSzPts val="1300"/>
              <a:buChar char="●"/>
            </a:pPr>
            <a:r>
              <a:rPr lang="fr" sz="1300">
                <a:solidFill>
                  <a:schemeClr val="lt1"/>
                </a:solidFill>
              </a:rPr>
              <a:t>Tenir un registre des traitements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Renouvellement régulier des mots de passe</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Archivage des données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Page de mentions légales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Nommer un DPO</a:t>
            </a:r>
            <a:endParaRPr sz="1300">
              <a:solidFill>
                <a:schemeClr val="lt1"/>
              </a:solidFill>
            </a:endParaRPr>
          </a:p>
          <a:p>
            <a:pPr indent="0" lvl="0" marL="0" rtl="0" algn="l">
              <a:lnSpc>
                <a:spcPct val="115000"/>
              </a:lnSpc>
              <a:spcBef>
                <a:spcPts val="1300"/>
              </a:spcBef>
              <a:spcAft>
                <a:spcPts val="0"/>
              </a:spcAft>
              <a:buNone/>
            </a:pPr>
            <a:r>
              <a:rPr b="1" lang="fr" sz="1300">
                <a:solidFill>
                  <a:schemeClr val="lt1"/>
                </a:solidFill>
              </a:rPr>
              <a:t>Périmètre : </a:t>
            </a:r>
            <a:endParaRPr b="1" sz="1300">
              <a:solidFill>
                <a:schemeClr val="lt1"/>
              </a:solidFill>
            </a:endParaRPr>
          </a:p>
          <a:p>
            <a:pPr indent="-311150" lvl="0" marL="457200" rtl="0" algn="l">
              <a:lnSpc>
                <a:spcPct val="115000"/>
              </a:lnSpc>
              <a:spcBef>
                <a:spcPts val="1300"/>
              </a:spcBef>
              <a:spcAft>
                <a:spcPts val="0"/>
              </a:spcAft>
              <a:buClr>
                <a:schemeClr val="lt1"/>
              </a:buClr>
              <a:buSzPts val="1300"/>
              <a:buChar char="●"/>
            </a:pPr>
            <a:r>
              <a:rPr lang="fr" sz="1300">
                <a:solidFill>
                  <a:schemeClr val="lt1"/>
                </a:solidFill>
              </a:rPr>
              <a:t>Infrastructure réseau (serveurs, bases de données)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Service administratif</a:t>
            </a:r>
            <a:endParaRPr sz="1300">
              <a:solidFill>
                <a:schemeClr val="lt1"/>
              </a:solidFill>
            </a:endParaRPr>
          </a:p>
          <a:p>
            <a:pPr indent="0" lvl="0" marL="0" rtl="0" algn="l">
              <a:lnSpc>
                <a:spcPct val="115000"/>
              </a:lnSpc>
              <a:spcBef>
                <a:spcPts val="1300"/>
              </a:spcBef>
              <a:spcAft>
                <a:spcPts val="0"/>
              </a:spcAft>
              <a:buNone/>
            </a:pPr>
            <a:r>
              <a:rPr b="1" lang="fr" sz="1300">
                <a:solidFill>
                  <a:schemeClr val="lt1"/>
                </a:solidFill>
              </a:rPr>
              <a:t>Analyse financière</a:t>
            </a:r>
            <a:endParaRPr b="1" sz="1300">
              <a:solidFill>
                <a:schemeClr val="lt1"/>
              </a:solidFill>
            </a:endParaRPr>
          </a:p>
          <a:p>
            <a:pPr indent="-311150" lvl="0" marL="457200" rtl="0" algn="l">
              <a:lnSpc>
                <a:spcPct val="115000"/>
              </a:lnSpc>
              <a:spcBef>
                <a:spcPts val="1300"/>
              </a:spcBef>
              <a:spcAft>
                <a:spcPts val="0"/>
              </a:spcAft>
              <a:buClr>
                <a:schemeClr val="lt1"/>
              </a:buClr>
              <a:buSzPts val="1300"/>
              <a:buChar char="●"/>
            </a:pPr>
            <a:r>
              <a:rPr lang="fr" sz="1300">
                <a:solidFill>
                  <a:schemeClr val="lt1"/>
                </a:solidFill>
              </a:rPr>
              <a:t>Stockage OVH : 54 € à 200 €/mois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DPO externalisé : ~38 000 €/an brut</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Aucun impact financier sur le code</a:t>
            </a:r>
            <a:endParaRPr sz="13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Présentation :</a:t>
            </a:r>
            <a:endParaRPr/>
          </a:p>
          <a:p>
            <a:pPr indent="0" lvl="0" marL="0" rtl="0" algn="l">
              <a:spcBef>
                <a:spcPts val="0"/>
              </a:spcBef>
              <a:spcAft>
                <a:spcPts val="0"/>
              </a:spcAft>
              <a:buNone/>
            </a:pPr>
            <a:r>
              <a:rPr b="1" lang="fr"/>
              <a:t>PERRET Léa - BTS SIO SLAM 2024 / 2026</a:t>
            </a:r>
            <a:endParaRPr b="1"/>
          </a:p>
        </p:txBody>
      </p:sp>
      <p:sp>
        <p:nvSpPr>
          <p:cNvPr id="149" name="Google Shape;149;p15"/>
          <p:cNvSpPr txBox="1"/>
          <p:nvPr>
            <p:ph idx="1" type="body"/>
          </p:nvPr>
        </p:nvSpPr>
        <p:spPr>
          <a:xfrm>
            <a:off x="1015850" y="1472325"/>
            <a:ext cx="7038900" cy="2911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fr" sz="1200">
                <a:latin typeface="Arial"/>
                <a:ea typeface="Arial"/>
                <a:cs typeface="Arial"/>
                <a:sym typeface="Arial"/>
              </a:rPr>
              <a:t>Parcours</a:t>
            </a:r>
            <a:endParaRPr b="1" sz="1200">
              <a:latin typeface="Arial"/>
              <a:ea typeface="Arial"/>
              <a:cs typeface="Arial"/>
              <a:sym typeface="Arial"/>
            </a:endParaRPr>
          </a:p>
          <a:p>
            <a:pPr indent="-304800" lvl="0" marL="457200" rtl="0" algn="l">
              <a:spcBef>
                <a:spcPts val="1200"/>
              </a:spcBef>
              <a:spcAft>
                <a:spcPts val="0"/>
              </a:spcAft>
              <a:buClr>
                <a:schemeClr val="lt1"/>
              </a:buClr>
              <a:buSzPts val="1200"/>
              <a:buFont typeface="Arial"/>
              <a:buChar char="●"/>
            </a:pPr>
            <a:r>
              <a:rPr lang="fr" sz="1200">
                <a:latin typeface="Arial"/>
                <a:ea typeface="Arial"/>
                <a:cs typeface="Arial"/>
                <a:sym typeface="Arial"/>
              </a:rPr>
              <a:t>Bac Général 2021 : Histoire géopolitique, Littérature anglaise, HLP</a:t>
            </a:r>
            <a:endParaRPr sz="1200">
              <a:latin typeface="Arial"/>
              <a:ea typeface="Arial"/>
              <a:cs typeface="Arial"/>
              <a:sym typeface="Arial"/>
            </a:endParaRPr>
          </a:p>
          <a:p>
            <a:pPr indent="-304800" lvl="0" marL="457200" rtl="0" algn="l">
              <a:spcBef>
                <a:spcPts val="0"/>
              </a:spcBef>
              <a:spcAft>
                <a:spcPts val="0"/>
              </a:spcAft>
              <a:buClr>
                <a:schemeClr val="lt1"/>
              </a:buClr>
              <a:buSzPts val="1200"/>
              <a:buFont typeface="Arial"/>
              <a:buChar char="●"/>
            </a:pPr>
            <a:r>
              <a:rPr lang="fr" sz="1200">
                <a:latin typeface="Arial"/>
                <a:ea typeface="Arial"/>
                <a:cs typeface="Arial"/>
                <a:sym typeface="Arial"/>
              </a:rPr>
              <a:t>Réorientation vers l'informatique via la mission locale</a:t>
            </a:r>
            <a:endParaRPr sz="1200">
              <a:latin typeface="Arial"/>
              <a:ea typeface="Arial"/>
              <a:cs typeface="Arial"/>
              <a:sym typeface="Arial"/>
            </a:endParaRPr>
          </a:p>
          <a:p>
            <a:pPr indent="-304800" lvl="0" marL="457200" rtl="0" algn="l">
              <a:spcBef>
                <a:spcPts val="0"/>
              </a:spcBef>
              <a:spcAft>
                <a:spcPts val="0"/>
              </a:spcAft>
              <a:buClr>
                <a:schemeClr val="lt1"/>
              </a:buClr>
              <a:buSzPts val="1200"/>
              <a:buFont typeface="Arial"/>
              <a:buChar char="●"/>
            </a:pPr>
            <a:r>
              <a:rPr lang="fr" sz="1200">
                <a:latin typeface="Arial"/>
                <a:ea typeface="Arial"/>
                <a:cs typeface="Arial"/>
                <a:sym typeface="Arial"/>
              </a:rPr>
              <a:t>Formée chez ARES Formation depuis 2022</a:t>
            </a:r>
            <a:endParaRPr sz="1200">
              <a:latin typeface="Arial"/>
              <a:ea typeface="Arial"/>
              <a:cs typeface="Arial"/>
              <a:sym typeface="Arial"/>
            </a:endParaRPr>
          </a:p>
          <a:p>
            <a:pPr indent="0" lvl="0" marL="0" rtl="0" algn="l">
              <a:spcBef>
                <a:spcPts val="1200"/>
              </a:spcBef>
              <a:spcAft>
                <a:spcPts val="0"/>
              </a:spcAft>
              <a:buNone/>
            </a:pPr>
            <a:r>
              <a:rPr b="1" lang="fr" sz="1200">
                <a:latin typeface="Arial"/>
                <a:ea typeface="Arial"/>
                <a:cs typeface="Arial"/>
                <a:sym typeface="Arial"/>
              </a:rPr>
              <a:t>Et après ?</a:t>
            </a:r>
            <a:endParaRPr b="1" sz="1200">
              <a:latin typeface="Arial"/>
              <a:ea typeface="Arial"/>
              <a:cs typeface="Arial"/>
              <a:sym typeface="Arial"/>
            </a:endParaRPr>
          </a:p>
          <a:p>
            <a:pPr indent="-304800" lvl="0" marL="457200" rtl="0" algn="l">
              <a:spcBef>
                <a:spcPts val="1200"/>
              </a:spcBef>
              <a:spcAft>
                <a:spcPts val="0"/>
              </a:spcAft>
              <a:buClr>
                <a:schemeClr val="lt1"/>
              </a:buClr>
              <a:buSzPts val="1200"/>
              <a:buFont typeface="Arial"/>
              <a:buChar char="●"/>
            </a:pPr>
            <a:r>
              <a:rPr lang="fr" sz="1200">
                <a:latin typeface="Arial"/>
                <a:ea typeface="Arial"/>
                <a:cs typeface="Arial"/>
                <a:sym typeface="Arial"/>
              </a:rPr>
              <a:t>BAC+3 Concepteur Développeur d'Application</a:t>
            </a:r>
            <a:endParaRPr sz="1200">
              <a:latin typeface="Arial"/>
              <a:ea typeface="Arial"/>
              <a:cs typeface="Arial"/>
              <a:sym typeface="Arial"/>
            </a:endParaRPr>
          </a:p>
          <a:p>
            <a:pPr indent="-304800" lvl="0" marL="457200" rtl="0" algn="l">
              <a:spcBef>
                <a:spcPts val="0"/>
              </a:spcBef>
              <a:spcAft>
                <a:spcPts val="0"/>
              </a:spcAft>
              <a:buClr>
                <a:schemeClr val="lt1"/>
              </a:buClr>
              <a:buSzPts val="1200"/>
              <a:buFont typeface="Arial"/>
              <a:buChar char="●"/>
            </a:pPr>
            <a:r>
              <a:rPr lang="fr" sz="1200">
                <a:latin typeface="Arial"/>
                <a:ea typeface="Arial"/>
                <a:cs typeface="Arial"/>
                <a:sym typeface="Arial"/>
              </a:rPr>
              <a:t>Poursuivre avec ARES Formation (alternance ou emploi)</a:t>
            </a:r>
            <a:endParaRPr sz="1200">
              <a:latin typeface="Arial"/>
              <a:ea typeface="Arial"/>
              <a:cs typeface="Arial"/>
              <a:sym typeface="Arial"/>
            </a:endParaRPr>
          </a:p>
          <a:p>
            <a:pPr indent="0" lvl="0" marL="0" rtl="0" algn="l">
              <a:spcBef>
                <a:spcPts val="1200"/>
              </a:spcBef>
              <a:spcAft>
                <a:spcPts val="1200"/>
              </a:spcAft>
              <a:buNone/>
            </a:pPr>
            <a:r>
              <a:t/>
            </a:r>
            <a:endParaRPr b="1"/>
          </a:p>
        </p:txBody>
      </p:sp>
      <p:sp>
        <p:nvSpPr>
          <p:cNvPr id="150" name="Google Shape;15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51" name="Google Shape;151;p15" title="support-informatique.png"/>
          <p:cNvPicPr preferRelativeResize="0"/>
          <p:nvPr/>
        </p:nvPicPr>
        <p:blipFill>
          <a:blip r:embed="rId3">
            <a:alphaModFix/>
          </a:blip>
          <a:stretch>
            <a:fillRect/>
          </a:stretch>
        </p:blipFill>
        <p:spPr>
          <a:xfrm>
            <a:off x="7454950" y="2081525"/>
            <a:ext cx="980451" cy="9804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2600"/>
              <a:t>Inconvénients</a:t>
            </a:r>
            <a:endParaRPr b="1" sz="2600"/>
          </a:p>
        </p:txBody>
      </p:sp>
      <p:sp>
        <p:nvSpPr>
          <p:cNvPr id="402" name="Google Shape;402;p42"/>
          <p:cNvSpPr txBox="1"/>
          <p:nvPr>
            <p:ph idx="1" type="body"/>
          </p:nvPr>
        </p:nvSpPr>
        <p:spPr>
          <a:xfrm>
            <a:off x="1297500" y="1552425"/>
            <a:ext cx="7038900" cy="2911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fr" sz="2000"/>
              <a:t>Organisation</a:t>
            </a:r>
            <a:r>
              <a:rPr lang="fr" sz="2000"/>
              <a:t> et rédaction minutieuse</a:t>
            </a:r>
            <a:endParaRPr sz="2000"/>
          </a:p>
          <a:p>
            <a:pPr indent="-355600" lvl="0" marL="457200" rtl="0" algn="l">
              <a:spcBef>
                <a:spcPts val="0"/>
              </a:spcBef>
              <a:spcAft>
                <a:spcPts val="0"/>
              </a:spcAft>
              <a:buSzPts val="2000"/>
              <a:buChar char="-"/>
            </a:pPr>
            <a:r>
              <a:rPr lang="fr" sz="2000"/>
              <a:t>Temps de travail (rédaction du registre)</a:t>
            </a:r>
            <a:endParaRPr sz="2000"/>
          </a:p>
          <a:p>
            <a:pPr indent="-355600" lvl="0" marL="457200" rtl="0" algn="l">
              <a:spcBef>
                <a:spcPts val="0"/>
              </a:spcBef>
              <a:spcAft>
                <a:spcPts val="0"/>
              </a:spcAft>
              <a:buSzPts val="2000"/>
              <a:buChar char="-"/>
            </a:pPr>
            <a:r>
              <a:rPr lang="fr" sz="2000"/>
              <a:t>Coûts supplémentaires (serveurs, DPO)</a:t>
            </a:r>
            <a:endParaRPr sz="2000"/>
          </a:p>
        </p:txBody>
      </p:sp>
      <p:sp>
        <p:nvSpPr>
          <p:cNvPr id="403" name="Google Shape;403;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Conclusion : </a:t>
            </a:r>
            <a:endParaRPr b="1"/>
          </a:p>
        </p:txBody>
      </p:sp>
      <p:sp>
        <p:nvSpPr>
          <p:cNvPr id="409" name="Google Shape;409;p43"/>
          <p:cNvSpPr txBox="1"/>
          <p:nvPr>
            <p:ph idx="1" type="body"/>
          </p:nvPr>
        </p:nvSpPr>
        <p:spPr>
          <a:xfrm>
            <a:off x="1297500" y="1533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400"/>
              <a:t>R</a:t>
            </a:r>
            <a:r>
              <a:rPr lang="fr" sz="1400"/>
              <a:t>enforcer la protection des données, oui mais pourquoi ?</a:t>
            </a:r>
            <a:br>
              <a:rPr lang="fr" sz="1400"/>
            </a:br>
            <a:r>
              <a:rPr lang="fr" sz="1400"/>
              <a:t>-  Sécurité affirmée</a:t>
            </a:r>
            <a:br>
              <a:rPr lang="fr" sz="1400"/>
            </a:br>
            <a:r>
              <a:rPr lang="fr" sz="1400"/>
              <a:t>- Clarté de travail </a:t>
            </a:r>
            <a:br>
              <a:rPr lang="fr" sz="1400"/>
            </a:br>
            <a:r>
              <a:rPr lang="fr" sz="1400"/>
              <a:t>- Gestion plus optimisée en interne</a:t>
            </a:r>
            <a:br>
              <a:rPr lang="fr" sz="1400"/>
            </a:br>
            <a:r>
              <a:rPr lang="fr" sz="1400"/>
              <a:t>- Savoir qui fait quoi, avec quelles données et dans quel but</a:t>
            </a:r>
            <a:br>
              <a:rPr lang="fr" sz="1400"/>
            </a:br>
            <a:r>
              <a:rPr lang="fr" sz="1400"/>
              <a:t>-  Standardisation des traitements, création de procédures claires. </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sp>
        <p:nvSpPr>
          <p:cNvPr id="410" name="Google Shape;410;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411" name="Google Shape;411;p43"/>
          <p:cNvSpPr/>
          <p:nvPr/>
        </p:nvSpPr>
        <p:spPr>
          <a:xfrm>
            <a:off x="610375" y="1719625"/>
            <a:ext cx="548700" cy="35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4"/>
          <p:cNvSpPr txBox="1"/>
          <p:nvPr>
            <p:ph type="title"/>
          </p:nvPr>
        </p:nvSpPr>
        <p:spPr>
          <a:xfrm>
            <a:off x="1327150" y="4011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Merci.</a:t>
            </a:r>
            <a:endParaRPr b="1"/>
          </a:p>
        </p:txBody>
      </p:sp>
      <p:sp>
        <p:nvSpPr>
          <p:cNvPr id="417" name="Google Shape;417;p44"/>
          <p:cNvSpPr txBox="1"/>
          <p:nvPr>
            <p:ph idx="1" type="body"/>
          </p:nvPr>
        </p:nvSpPr>
        <p:spPr>
          <a:xfrm>
            <a:off x="751500" y="1315250"/>
            <a:ext cx="7641000" cy="31806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fr" sz="4400">
                <a:latin typeface="Arial"/>
                <a:ea typeface="Arial"/>
                <a:cs typeface="Arial"/>
                <a:sym typeface="Arial"/>
              </a:rPr>
              <a:t>Ce portfolio résume mes deux années passées en BTS. </a:t>
            </a:r>
            <a:endParaRPr sz="4400">
              <a:latin typeface="Arial"/>
              <a:ea typeface="Arial"/>
              <a:cs typeface="Arial"/>
              <a:sym typeface="Arial"/>
            </a:endParaRPr>
          </a:p>
          <a:p>
            <a:pPr indent="0" lvl="0" marL="0" rtl="0" algn="ctr">
              <a:spcBef>
                <a:spcPts val="1200"/>
              </a:spcBef>
              <a:spcAft>
                <a:spcPts val="0"/>
              </a:spcAft>
              <a:buNone/>
            </a:pPr>
            <a:r>
              <a:t/>
            </a:r>
            <a:endParaRPr sz="4400">
              <a:latin typeface="Arial"/>
              <a:ea typeface="Arial"/>
              <a:cs typeface="Arial"/>
              <a:sym typeface="Arial"/>
            </a:endParaRPr>
          </a:p>
          <a:p>
            <a:pPr indent="0" lvl="0" marL="0" rtl="0" algn="ctr">
              <a:spcBef>
                <a:spcPts val="1200"/>
              </a:spcBef>
              <a:spcAft>
                <a:spcPts val="0"/>
              </a:spcAft>
              <a:buNone/>
            </a:pPr>
            <a:r>
              <a:rPr lang="fr" sz="4400">
                <a:latin typeface="Arial"/>
                <a:ea typeface="Arial"/>
                <a:cs typeface="Arial"/>
                <a:sym typeface="Arial"/>
              </a:rPr>
              <a:t>Cette formation n’aurait pas été possible sans l’aide de l’établissement ARES Formation ainsi que M. Lacan pour l’environnement de travail qui m’a permis la réalisation de ces deux années dans de bonnes conditions. Je souhaite également remercier M. Dieux pour sa formation et son accompagnement tout au long de ces deux ans.</a:t>
            </a:r>
            <a:endParaRPr sz="4400">
              <a:latin typeface="Arial"/>
              <a:ea typeface="Arial"/>
              <a:cs typeface="Arial"/>
              <a:sym typeface="Arial"/>
            </a:endParaRPr>
          </a:p>
          <a:p>
            <a:pPr indent="0" lvl="0" marL="0" rtl="0" algn="ctr">
              <a:spcBef>
                <a:spcPts val="1200"/>
              </a:spcBef>
              <a:spcAft>
                <a:spcPts val="0"/>
              </a:spcAft>
              <a:buNone/>
            </a:pPr>
            <a:r>
              <a:t/>
            </a:r>
            <a:endParaRPr sz="4400">
              <a:latin typeface="Arial"/>
              <a:ea typeface="Arial"/>
              <a:cs typeface="Arial"/>
              <a:sym typeface="Arial"/>
            </a:endParaRPr>
          </a:p>
          <a:p>
            <a:pPr indent="0" lvl="0" marL="0" rtl="0" algn="ctr">
              <a:spcBef>
                <a:spcPts val="1200"/>
              </a:spcBef>
              <a:spcAft>
                <a:spcPts val="0"/>
              </a:spcAft>
              <a:buNone/>
            </a:pPr>
            <a:r>
              <a:rPr lang="fr" sz="4400">
                <a:latin typeface="Arial"/>
                <a:ea typeface="Arial"/>
                <a:cs typeface="Arial"/>
                <a:sym typeface="Arial"/>
              </a:rPr>
              <a:t>Je tenais aussi particulièrement à remercier mes proches et amis qui m’ont accompagné lors de ces deux années, m’apportant un soutien constant (aide à la relecture, conseils techniques, double vérification) : Théo LANDIER, Matthieu CHARTON, Anthony GOUTIERAS, Clara PUYBRAS, Maïlys MOTARD, Valentin VOLANT, Rémy DUCORNAIT, Meria BIRGEL, </a:t>
            </a:r>
            <a:r>
              <a:rPr lang="fr" sz="4400">
                <a:latin typeface="Arial"/>
                <a:ea typeface="Arial"/>
                <a:cs typeface="Arial"/>
                <a:sym typeface="Arial"/>
              </a:rPr>
              <a:t>Cheyenne BARRE.</a:t>
            </a:r>
            <a:endParaRPr sz="4400">
              <a:latin typeface="Arial"/>
              <a:ea typeface="Arial"/>
              <a:cs typeface="Arial"/>
              <a:sym typeface="Arial"/>
            </a:endParaRPr>
          </a:p>
          <a:p>
            <a:pPr indent="0" lvl="0" marL="0" rtl="0" algn="ctr">
              <a:spcBef>
                <a:spcPts val="1200"/>
              </a:spcBef>
              <a:spcAft>
                <a:spcPts val="0"/>
              </a:spcAft>
              <a:buNone/>
            </a:pPr>
            <a:r>
              <a:t/>
            </a:r>
            <a:endParaRPr sz="2400">
              <a:solidFill>
                <a:srgbClr val="000000"/>
              </a:solidFill>
              <a:latin typeface="Arial"/>
              <a:ea typeface="Arial"/>
              <a:cs typeface="Arial"/>
              <a:sym typeface="Arial"/>
            </a:endParaRPr>
          </a:p>
          <a:p>
            <a:pPr indent="0" lvl="0" marL="0" rtl="0" algn="ctr">
              <a:spcBef>
                <a:spcPts val="1200"/>
              </a:spcBef>
              <a:spcAft>
                <a:spcPts val="0"/>
              </a:spcAft>
              <a:buNone/>
            </a:pPr>
            <a:r>
              <a:t/>
            </a:r>
            <a:endParaRPr sz="2400">
              <a:solidFill>
                <a:srgbClr val="000000"/>
              </a:solidFill>
              <a:latin typeface="Arial"/>
              <a:ea typeface="Arial"/>
              <a:cs typeface="Arial"/>
              <a:sym typeface="Arial"/>
            </a:endParaRPr>
          </a:p>
          <a:p>
            <a:pPr indent="0" lvl="0" marL="0" rtl="0" algn="ctr">
              <a:spcBef>
                <a:spcPts val="1200"/>
              </a:spcBef>
              <a:spcAft>
                <a:spcPts val="0"/>
              </a:spcAft>
              <a:buNone/>
            </a:pPr>
            <a:r>
              <a:t/>
            </a:r>
            <a:endParaRPr sz="2400">
              <a:solidFill>
                <a:srgbClr val="000000"/>
              </a:solidFill>
              <a:latin typeface="Arial"/>
              <a:ea typeface="Arial"/>
              <a:cs typeface="Arial"/>
              <a:sym typeface="Arial"/>
            </a:endParaRPr>
          </a:p>
          <a:p>
            <a:pPr indent="0" lvl="0" marL="0" rtl="0" algn="ctr">
              <a:spcBef>
                <a:spcPts val="1200"/>
              </a:spcBef>
              <a:spcAft>
                <a:spcPts val="0"/>
              </a:spcAft>
              <a:buNone/>
            </a:pPr>
            <a:r>
              <a:t/>
            </a:r>
            <a:endParaRPr sz="2400">
              <a:solidFill>
                <a:srgbClr val="000000"/>
              </a:solidFill>
              <a:latin typeface="Arial"/>
              <a:ea typeface="Arial"/>
              <a:cs typeface="Arial"/>
              <a:sym typeface="Arial"/>
            </a:endParaRPr>
          </a:p>
          <a:p>
            <a:pPr indent="0" lvl="0" marL="0" rtl="0" algn="ctr">
              <a:spcBef>
                <a:spcPts val="1200"/>
              </a:spcBef>
              <a:spcAft>
                <a:spcPts val="0"/>
              </a:spcAft>
              <a:buNone/>
            </a:pPr>
            <a:r>
              <a:t/>
            </a:r>
            <a:endParaRPr sz="2400">
              <a:solidFill>
                <a:srgbClr val="000000"/>
              </a:solidFill>
              <a:latin typeface="Arial"/>
              <a:ea typeface="Arial"/>
              <a:cs typeface="Arial"/>
              <a:sym typeface="Arial"/>
            </a:endParaRPr>
          </a:p>
          <a:p>
            <a:pPr indent="0" lvl="0" marL="0" rtl="0" algn="ctr">
              <a:spcBef>
                <a:spcPts val="1200"/>
              </a:spcBef>
              <a:spcAft>
                <a:spcPts val="1200"/>
              </a:spcAft>
              <a:buNone/>
            </a:pPr>
            <a:r>
              <a:rPr lang="fr" sz="2400">
                <a:solidFill>
                  <a:srgbClr val="000000"/>
                </a:solidFill>
                <a:latin typeface="Arial"/>
                <a:ea typeface="Arial"/>
                <a:cs typeface="Arial"/>
                <a:sym typeface="Arial"/>
              </a:rPr>
              <a:t>Merci à vous.</a:t>
            </a:r>
            <a:endParaRPr/>
          </a:p>
        </p:txBody>
      </p:sp>
      <p:sp>
        <p:nvSpPr>
          <p:cNvPr id="418" name="Google Shape;418;p44"/>
          <p:cNvSpPr txBox="1"/>
          <p:nvPr>
            <p:ph idx="12" type="sldNum"/>
          </p:nvPr>
        </p:nvSpPr>
        <p:spPr>
          <a:xfrm>
            <a:off x="8502108" y="4670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ARES FORMATION</a:t>
            </a:r>
            <a:endParaRPr b="1"/>
          </a:p>
        </p:txBody>
      </p:sp>
      <p:sp>
        <p:nvSpPr>
          <p:cNvPr id="157" name="Google Shape;157;p16"/>
          <p:cNvSpPr txBox="1"/>
          <p:nvPr>
            <p:ph idx="1" type="body"/>
          </p:nvPr>
        </p:nvSpPr>
        <p:spPr>
          <a:xfrm>
            <a:off x="1052525" y="996550"/>
            <a:ext cx="7038900" cy="291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r"/>
              <a:t>ARES Formation, est un centre spécialisé dans la formation aux métiers de l’informatique, de la comptabilité, du commerce, du marketing et de l’immobilier.  </a:t>
            </a:r>
            <a:r>
              <a:rPr lang="fr"/>
              <a:t>Du niveau BAC au BAC +5 possible.</a:t>
            </a:r>
            <a:endParaRPr/>
          </a:p>
          <a:p>
            <a:pPr indent="0" lvl="0" marL="0" rtl="0" algn="l">
              <a:spcBef>
                <a:spcPts val="1200"/>
              </a:spcBef>
              <a:spcAft>
                <a:spcPts val="0"/>
              </a:spcAft>
              <a:buNone/>
            </a:pPr>
            <a:r>
              <a:rPr lang="fr"/>
              <a:t>Informations clés : </a:t>
            </a:r>
            <a:endParaRPr/>
          </a:p>
          <a:p>
            <a:pPr indent="-311150" lvl="0" marL="457200" rtl="0" algn="l">
              <a:spcBef>
                <a:spcPts val="1200"/>
              </a:spcBef>
              <a:spcAft>
                <a:spcPts val="0"/>
              </a:spcAft>
              <a:buSzPts val="1300"/>
              <a:buChar char="-"/>
            </a:pPr>
            <a:r>
              <a:rPr lang="fr"/>
              <a:t>Rythme de 2 jours de formations et 3 jours en entreprise / semaine</a:t>
            </a:r>
            <a:endParaRPr/>
          </a:p>
          <a:p>
            <a:pPr indent="-311150" lvl="0" marL="457200" rtl="0" algn="l">
              <a:spcBef>
                <a:spcPts val="0"/>
              </a:spcBef>
              <a:spcAft>
                <a:spcPts val="0"/>
              </a:spcAft>
              <a:buSzPts val="1300"/>
              <a:buChar char="-"/>
            </a:pPr>
            <a:r>
              <a:rPr lang="fr"/>
              <a:t>Examens blancs avant chaque vacances scolaires pour se préparer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8" name="Google Shape;158;p16" title="POCHETTE ARES 2024 SansR.png"/>
          <p:cNvPicPr preferRelativeResize="0"/>
          <p:nvPr/>
        </p:nvPicPr>
        <p:blipFill>
          <a:blip r:embed="rId3">
            <a:alphaModFix/>
          </a:blip>
          <a:stretch>
            <a:fillRect/>
          </a:stretch>
        </p:blipFill>
        <p:spPr>
          <a:xfrm>
            <a:off x="1119236" y="2758788"/>
            <a:ext cx="2379326" cy="2182975"/>
          </a:xfrm>
          <a:prstGeom prst="rect">
            <a:avLst/>
          </a:prstGeom>
          <a:noFill/>
          <a:ln>
            <a:noFill/>
          </a:ln>
        </p:spPr>
      </p:pic>
      <p:sp>
        <p:nvSpPr>
          <p:cNvPr id="159" name="Google Shape;159;p16"/>
          <p:cNvSpPr txBox="1"/>
          <p:nvPr/>
        </p:nvSpPr>
        <p:spPr>
          <a:xfrm>
            <a:off x="5004500" y="2997225"/>
            <a:ext cx="3031800" cy="17061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2200"/>
              </a:spcBef>
              <a:spcAft>
                <a:spcPts val="0"/>
              </a:spcAft>
              <a:buNone/>
            </a:pPr>
            <a:r>
              <a:rPr b="1" lang="fr" sz="1000">
                <a:solidFill>
                  <a:srgbClr val="FFFFFF"/>
                </a:solidFill>
                <a:latin typeface="Montserrat"/>
                <a:ea typeface="Montserrat"/>
                <a:cs typeface="Montserrat"/>
                <a:sym typeface="Montserrat"/>
              </a:rPr>
              <a:t>LinkedIn : CFA ALPHAPRIMO - ARESFORMATION</a:t>
            </a:r>
            <a:endParaRPr b="1" sz="1000">
              <a:solidFill>
                <a:srgbClr val="FFFFFF"/>
              </a:solidFill>
              <a:latin typeface="Montserrat"/>
              <a:ea typeface="Montserrat"/>
              <a:cs typeface="Montserrat"/>
              <a:sym typeface="Montserrat"/>
            </a:endParaRPr>
          </a:p>
          <a:p>
            <a:pPr indent="0" lvl="0" marL="0" rtl="0" algn="l">
              <a:lnSpc>
                <a:spcPct val="140000"/>
              </a:lnSpc>
              <a:spcBef>
                <a:spcPts val="2200"/>
              </a:spcBef>
              <a:spcAft>
                <a:spcPts val="0"/>
              </a:spcAft>
              <a:buNone/>
            </a:pPr>
            <a:r>
              <a:rPr b="1" lang="fr" sz="1000">
                <a:solidFill>
                  <a:srgbClr val="FFFFFF"/>
                </a:solidFill>
                <a:latin typeface="Montserrat"/>
                <a:ea typeface="Montserrat"/>
                <a:cs typeface="Montserrat"/>
                <a:sym typeface="Montserrat"/>
              </a:rPr>
              <a:t>Site Web : www.aresformation.com</a:t>
            </a:r>
            <a:endParaRPr b="1" sz="1000">
              <a:solidFill>
                <a:srgbClr val="FFFFFF"/>
              </a:solidFill>
              <a:latin typeface="Montserrat"/>
              <a:ea typeface="Montserrat"/>
              <a:cs typeface="Montserrat"/>
              <a:sym typeface="Montserrat"/>
            </a:endParaRPr>
          </a:p>
          <a:p>
            <a:pPr indent="0" lvl="0" marL="0" rtl="0" algn="l">
              <a:lnSpc>
                <a:spcPct val="140000"/>
              </a:lnSpc>
              <a:spcBef>
                <a:spcPts val="2200"/>
              </a:spcBef>
              <a:spcAft>
                <a:spcPts val="2200"/>
              </a:spcAft>
              <a:buNone/>
            </a:pPr>
            <a:r>
              <a:rPr b="1" lang="fr" sz="1000">
                <a:solidFill>
                  <a:srgbClr val="FFFFFF"/>
                </a:solidFill>
                <a:latin typeface="Montserrat"/>
                <a:ea typeface="Montserrat"/>
                <a:cs typeface="Montserrat"/>
                <a:sym typeface="Montserrat"/>
              </a:rPr>
              <a:t>Instagram : @ares_formation</a:t>
            </a:r>
            <a:endParaRPr sz="1000">
              <a:solidFill>
                <a:schemeClr val="lt1"/>
              </a:solidFill>
              <a:latin typeface="Montserrat"/>
              <a:ea typeface="Montserrat"/>
              <a:cs typeface="Montserrat"/>
              <a:sym typeface="Montserrat"/>
            </a:endParaRPr>
          </a:p>
        </p:txBody>
      </p:sp>
      <p:sp>
        <p:nvSpPr>
          <p:cNvPr id="160" name="Google Shape;16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ARES FORMATION </a:t>
            </a:r>
            <a:endParaRPr b="1"/>
          </a:p>
        </p:txBody>
      </p:sp>
      <p:sp>
        <p:nvSpPr>
          <p:cNvPr id="166" name="Google Shape;166;p17"/>
          <p:cNvSpPr txBox="1"/>
          <p:nvPr>
            <p:ph idx="1" type="body"/>
          </p:nvPr>
        </p:nvSpPr>
        <p:spPr>
          <a:xfrm>
            <a:off x="1297500" y="9537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67" name="Google Shape;167;p17"/>
          <p:cNvSpPr txBox="1"/>
          <p:nvPr/>
        </p:nvSpPr>
        <p:spPr>
          <a:xfrm>
            <a:off x="1297500" y="1398675"/>
            <a:ext cx="37419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Informations clés : </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Organisme certifié Qualiopi</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Centre agréé pour la certification Voltaire</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Formations professionnelles (</a:t>
            </a:r>
            <a:r>
              <a:rPr lang="fr" sz="1300">
                <a:solidFill>
                  <a:schemeClr val="lt1"/>
                </a:solidFill>
                <a:latin typeface="Lato"/>
                <a:ea typeface="Lato"/>
                <a:cs typeface="Lato"/>
                <a:sym typeface="Lato"/>
              </a:rPr>
              <a:t>secrétariat</a:t>
            </a:r>
            <a:r>
              <a:rPr lang="fr" sz="1300">
                <a:solidFill>
                  <a:schemeClr val="lt1"/>
                </a:solidFill>
                <a:latin typeface="Lato"/>
                <a:ea typeface="Lato"/>
                <a:cs typeface="Lato"/>
                <a:sym typeface="Lato"/>
              </a:rPr>
              <a:t>, technicien réseau, concepteur développeur d'application</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Formations courtes (management, IA…)</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Bilan de compétences</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sz="1300">
              <a:solidFill>
                <a:schemeClr val="lt1"/>
              </a:solidFill>
              <a:latin typeface="Lato"/>
              <a:ea typeface="Lato"/>
              <a:cs typeface="Lato"/>
              <a:sym typeface="Lato"/>
            </a:endParaRPr>
          </a:p>
        </p:txBody>
      </p:sp>
      <p:sp>
        <p:nvSpPr>
          <p:cNvPr id="168" name="Google Shape;168;p17"/>
          <p:cNvSpPr txBox="1"/>
          <p:nvPr/>
        </p:nvSpPr>
        <p:spPr>
          <a:xfrm>
            <a:off x="5336400" y="1398675"/>
            <a:ext cx="3000000" cy="189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lt1"/>
                </a:solidFill>
                <a:latin typeface="Lato"/>
                <a:ea typeface="Lato"/>
                <a:cs typeface="Lato"/>
                <a:sym typeface="Lato"/>
              </a:rPr>
              <a:t>Chiffres</a:t>
            </a:r>
            <a:r>
              <a:rPr lang="fr" sz="1300">
                <a:solidFill>
                  <a:schemeClr val="lt1"/>
                </a:solidFill>
                <a:latin typeface="Lato"/>
                <a:ea typeface="Lato"/>
                <a:cs typeface="Lato"/>
                <a:sym typeface="Lato"/>
              </a:rPr>
              <a:t> clés : </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Entre 80 et 90 étudiants par an</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14 formations</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78% de réussite en 2025</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sz="1300">
              <a:solidFill>
                <a:schemeClr val="lt1"/>
              </a:solidFill>
              <a:latin typeface="Lato"/>
              <a:ea typeface="Lato"/>
              <a:cs typeface="Lato"/>
              <a:sym typeface="Lato"/>
            </a:endParaRPr>
          </a:p>
        </p:txBody>
      </p:sp>
      <p:sp>
        <p:nvSpPr>
          <p:cNvPr id="169" name="Google Shape;1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Mon alternance : </a:t>
            </a:r>
            <a:endParaRPr b="1"/>
          </a:p>
        </p:txBody>
      </p:sp>
      <p:sp>
        <p:nvSpPr>
          <p:cNvPr id="175" name="Google Shape;175;p18"/>
          <p:cNvSpPr txBox="1"/>
          <p:nvPr>
            <p:ph idx="1" type="body"/>
          </p:nvPr>
        </p:nvSpPr>
        <p:spPr>
          <a:xfrm>
            <a:off x="585650" y="1258650"/>
            <a:ext cx="5165700" cy="2094000"/>
          </a:xfrm>
          <a:prstGeom prst="rect">
            <a:avLst/>
          </a:prstGeom>
        </p:spPr>
        <p:txBody>
          <a:bodyPr anchorCtr="0" anchor="t" bIns="91425" lIns="91425" spcFirstLastPara="1" rIns="91425" wrap="square" tIns="91425">
            <a:normAutofit fontScale="70000" lnSpcReduction="10000"/>
          </a:bodyPr>
          <a:lstStyle/>
          <a:p>
            <a:pPr indent="-313055" lvl="0" marL="457200" rtl="0" algn="l">
              <a:spcBef>
                <a:spcPts val="0"/>
              </a:spcBef>
              <a:spcAft>
                <a:spcPts val="0"/>
              </a:spcAft>
              <a:buSzPct val="100000"/>
              <a:buChar char="●"/>
            </a:pPr>
            <a:r>
              <a:rPr lang="fr" sz="1900"/>
              <a:t>D</a:t>
            </a:r>
            <a:r>
              <a:rPr lang="fr" sz="1900"/>
              <a:t>éveloppement web pour l’ENT de l’école “PPAP” pour mon BTS SIO (2024-2026)</a:t>
            </a:r>
            <a:endParaRPr sz="1900"/>
          </a:p>
          <a:p>
            <a:pPr indent="-313055" lvl="1" marL="914400" rtl="0" algn="l">
              <a:spcBef>
                <a:spcPts val="0"/>
              </a:spcBef>
              <a:spcAft>
                <a:spcPts val="0"/>
              </a:spcAft>
              <a:buSzPct val="100000"/>
              <a:buChar char="○"/>
            </a:pPr>
            <a:r>
              <a:rPr lang="fr" sz="1900"/>
              <a:t>Symfony/PHP</a:t>
            </a:r>
            <a:endParaRPr sz="1900"/>
          </a:p>
          <a:p>
            <a:pPr indent="-313055" lvl="1" marL="914400" rtl="0" algn="l">
              <a:spcBef>
                <a:spcPts val="0"/>
              </a:spcBef>
              <a:spcAft>
                <a:spcPts val="0"/>
              </a:spcAft>
              <a:buSzPct val="100000"/>
              <a:buChar char="○"/>
            </a:pPr>
            <a:r>
              <a:rPr lang="fr" sz="1900"/>
              <a:t>Mises à jour </a:t>
            </a:r>
            <a:r>
              <a:rPr lang="fr" sz="1900"/>
              <a:t>1 fois par semaine ou toutes les deux semaines (sprints)</a:t>
            </a:r>
            <a:endParaRPr sz="1900"/>
          </a:p>
          <a:p>
            <a:pPr indent="-313055" lvl="1" marL="914400" rtl="0" algn="l">
              <a:spcBef>
                <a:spcPts val="0"/>
              </a:spcBef>
              <a:spcAft>
                <a:spcPts val="0"/>
              </a:spcAft>
              <a:buSzPct val="100000"/>
              <a:buChar char="○"/>
            </a:pPr>
            <a:r>
              <a:rPr lang="fr" sz="1900"/>
              <a:t>Procédures et patchnotes </a:t>
            </a:r>
            <a:endParaRPr sz="1900"/>
          </a:p>
          <a:p>
            <a:pPr indent="-313055" lvl="1" marL="914400" rtl="0" algn="l">
              <a:spcBef>
                <a:spcPts val="0"/>
              </a:spcBef>
              <a:spcAft>
                <a:spcPts val="0"/>
              </a:spcAft>
              <a:buSzPct val="100000"/>
              <a:buChar char="○"/>
            </a:pPr>
            <a:r>
              <a:rPr lang="fr" sz="1900"/>
              <a:t> Gestion de tickets</a:t>
            </a:r>
            <a:endParaRPr sz="1900"/>
          </a:p>
          <a:p>
            <a:pPr indent="-313055" lvl="1" marL="914400" rtl="0" algn="l">
              <a:spcBef>
                <a:spcPts val="0"/>
              </a:spcBef>
              <a:spcAft>
                <a:spcPts val="0"/>
              </a:spcAft>
              <a:buSzPct val="100000"/>
              <a:buChar char="○"/>
            </a:pPr>
            <a:r>
              <a:rPr lang="fr" sz="1900"/>
              <a:t>Formation sur l’outil pour les nouveaux arrivants (formateurs, employés, élèves). </a:t>
            </a:r>
            <a:endParaRPr sz="1900"/>
          </a:p>
        </p:txBody>
      </p:sp>
      <p:sp>
        <p:nvSpPr>
          <p:cNvPr id="176" name="Google Shape;17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77" name="Google Shape;177;p18"/>
          <p:cNvSpPr txBox="1"/>
          <p:nvPr/>
        </p:nvSpPr>
        <p:spPr>
          <a:xfrm>
            <a:off x="585650" y="3588025"/>
            <a:ext cx="74556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fr" sz="1300">
                <a:solidFill>
                  <a:schemeClr val="lt1"/>
                </a:solidFill>
                <a:latin typeface="Lato"/>
                <a:ea typeface="Lato"/>
                <a:cs typeface="Lato"/>
                <a:sym typeface="Lato"/>
              </a:rPr>
              <a:t>Le but  ?</a:t>
            </a:r>
            <a:br>
              <a:rPr lang="fr" sz="1300">
                <a:solidFill>
                  <a:schemeClr val="lt1"/>
                </a:solidFill>
                <a:latin typeface="Lato"/>
                <a:ea typeface="Lato"/>
                <a:cs typeface="Lato"/>
                <a:sym typeface="Lato"/>
              </a:rPr>
            </a:br>
            <a:r>
              <a:rPr lang="fr" sz="1300">
                <a:solidFill>
                  <a:schemeClr val="lt1"/>
                </a:solidFill>
                <a:latin typeface="Lato"/>
                <a:ea typeface="Lato"/>
                <a:cs typeface="Lato"/>
                <a:sym typeface="Lato"/>
              </a:rPr>
              <a:t>&gt; Permettre aux utilisateurs d'avoir un accès efficace et simple à l'application </a:t>
            </a:r>
            <a:br>
              <a:rPr lang="fr" sz="1300">
                <a:solidFill>
                  <a:schemeClr val="lt1"/>
                </a:solidFill>
                <a:latin typeface="Lato"/>
                <a:ea typeface="Lato"/>
                <a:cs typeface="Lato"/>
                <a:sym typeface="Lato"/>
              </a:rPr>
            </a:br>
            <a:r>
              <a:rPr lang="fr" sz="1300">
                <a:solidFill>
                  <a:schemeClr val="lt1"/>
                </a:solidFill>
                <a:latin typeface="Lato"/>
                <a:ea typeface="Lato"/>
                <a:cs typeface="Lato"/>
                <a:sym typeface="Lato"/>
              </a:rPr>
              <a:t>&gt; Accompagner chaque intervenant durant le parcours scolaire des étudiants sur PPAP.</a:t>
            </a:r>
            <a:endParaRPr/>
          </a:p>
        </p:txBody>
      </p:sp>
      <p:pic>
        <p:nvPicPr>
          <p:cNvPr id="178" name="Google Shape;178;p18" title="support.png"/>
          <p:cNvPicPr preferRelativeResize="0"/>
          <p:nvPr/>
        </p:nvPicPr>
        <p:blipFill>
          <a:blip r:embed="rId3">
            <a:alphaModFix/>
          </a:blip>
          <a:stretch>
            <a:fillRect/>
          </a:stretch>
        </p:blipFill>
        <p:spPr>
          <a:xfrm>
            <a:off x="7964125" y="3578638"/>
            <a:ext cx="863875" cy="863875"/>
          </a:xfrm>
          <a:prstGeom prst="rect">
            <a:avLst/>
          </a:prstGeom>
          <a:noFill/>
          <a:ln>
            <a:noFill/>
          </a:ln>
        </p:spPr>
      </p:pic>
      <p:pic>
        <p:nvPicPr>
          <p:cNvPr id="179" name="Google Shape;179;p18" title="developpement-web.png"/>
          <p:cNvPicPr preferRelativeResize="0"/>
          <p:nvPr/>
        </p:nvPicPr>
        <p:blipFill>
          <a:blip r:embed="rId4">
            <a:alphaModFix/>
          </a:blip>
          <a:stretch>
            <a:fillRect/>
          </a:stretch>
        </p:blipFill>
        <p:spPr>
          <a:xfrm>
            <a:off x="4181550" y="274225"/>
            <a:ext cx="780900" cy="78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t>Quelques missions : </a:t>
            </a:r>
            <a:r>
              <a:rPr i="1" lang="fr" sz="1722"/>
              <a:t>En formation</a:t>
            </a:r>
            <a:br>
              <a:rPr i="1" lang="fr" sz="1722"/>
            </a:br>
            <a:r>
              <a:rPr i="1" lang="fr" sz="1722"/>
              <a:t>Utilisation de IceScrum</a:t>
            </a:r>
            <a:endParaRPr i="1" sz="1722"/>
          </a:p>
          <a:p>
            <a:pPr indent="0" lvl="0" marL="0" rtl="0" algn="l">
              <a:spcBef>
                <a:spcPts val="0"/>
              </a:spcBef>
              <a:spcAft>
                <a:spcPts val="0"/>
              </a:spcAft>
              <a:buNone/>
            </a:pPr>
            <a:r>
              <a:t/>
            </a:r>
            <a:endParaRPr/>
          </a:p>
        </p:txBody>
      </p:sp>
      <p:sp>
        <p:nvSpPr>
          <p:cNvPr id="185" name="Google Shape;185;p19"/>
          <p:cNvSpPr txBox="1"/>
          <p:nvPr>
            <p:ph idx="1" type="body"/>
          </p:nvPr>
        </p:nvSpPr>
        <p:spPr>
          <a:xfrm>
            <a:off x="1297500" y="115157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Le contexte GSB du BTS SIO a été la principale raison de l’utilisation d’Icescrum</a:t>
            </a:r>
            <a:endParaRPr/>
          </a:p>
          <a:p>
            <a:pPr indent="0" lvl="0" marL="0" rtl="0" algn="l">
              <a:spcBef>
                <a:spcPts val="1200"/>
              </a:spcBef>
              <a:spcAft>
                <a:spcPts val="1200"/>
              </a:spcAft>
              <a:buNone/>
            </a:pPr>
            <a:r>
              <a:rPr lang="fr"/>
              <a:t>&gt; Catégoriser et organiser les tâches à réaliser lors de ces deux applications : web comme mobile. </a:t>
            </a:r>
            <a:endParaRPr/>
          </a:p>
        </p:txBody>
      </p:sp>
      <p:pic>
        <p:nvPicPr>
          <p:cNvPr id="186" name="Google Shape;186;p19" title="icescrum-social-preview.png"/>
          <p:cNvPicPr preferRelativeResize="0"/>
          <p:nvPr/>
        </p:nvPicPr>
        <p:blipFill>
          <a:blip r:embed="rId3">
            <a:alphaModFix/>
          </a:blip>
          <a:stretch>
            <a:fillRect/>
          </a:stretch>
        </p:blipFill>
        <p:spPr>
          <a:xfrm>
            <a:off x="2689625" y="2340775"/>
            <a:ext cx="3764751" cy="1976501"/>
          </a:xfrm>
          <a:prstGeom prst="rect">
            <a:avLst/>
          </a:prstGeom>
          <a:noFill/>
          <a:ln>
            <a:noFill/>
          </a:ln>
        </p:spPr>
      </p:pic>
      <p:sp>
        <p:nvSpPr>
          <p:cNvPr id="187" name="Google Shape;18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Méthode AGILE-Scrum</a:t>
            </a:r>
            <a:endParaRPr b="1"/>
          </a:p>
        </p:txBody>
      </p:sp>
      <p:sp>
        <p:nvSpPr>
          <p:cNvPr id="193" name="Google Shape;193;p20"/>
          <p:cNvSpPr txBox="1"/>
          <p:nvPr>
            <p:ph idx="1" type="body"/>
          </p:nvPr>
        </p:nvSpPr>
        <p:spPr>
          <a:xfrm>
            <a:off x="1052550" y="1727400"/>
            <a:ext cx="7038900" cy="168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La méthode se concentre sur : </a:t>
            </a:r>
            <a:endParaRPr/>
          </a:p>
          <a:p>
            <a:pPr indent="-311150" lvl="0" marL="457200" rtl="0" algn="l">
              <a:spcBef>
                <a:spcPts val="1200"/>
              </a:spcBef>
              <a:spcAft>
                <a:spcPts val="0"/>
              </a:spcAft>
              <a:buSzPts val="1300"/>
              <a:buChar char="-"/>
            </a:pPr>
            <a:r>
              <a:rPr lang="fr"/>
              <a:t>Cycles courts (sprints)</a:t>
            </a:r>
            <a:endParaRPr/>
          </a:p>
          <a:p>
            <a:pPr indent="-311150" lvl="0" marL="457200" rtl="0" algn="l">
              <a:spcBef>
                <a:spcPts val="0"/>
              </a:spcBef>
              <a:spcAft>
                <a:spcPts val="0"/>
              </a:spcAft>
              <a:buSzPts val="1300"/>
              <a:buChar char="-"/>
            </a:pPr>
            <a:r>
              <a:rPr lang="fr"/>
              <a:t>Planifier les tâches</a:t>
            </a:r>
            <a:endParaRPr/>
          </a:p>
          <a:p>
            <a:pPr indent="-311150" lvl="0" marL="457200" rtl="0" algn="l">
              <a:spcBef>
                <a:spcPts val="0"/>
              </a:spcBef>
              <a:spcAft>
                <a:spcPts val="0"/>
              </a:spcAft>
              <a:buSzPts val="1300"/>
              <a:buChar char="-"/>
            </a:pPr>
            <a:r>
              <a:rPr lang="fr"/>
              <a:t>Analyser les besoins utilisateurs</a:t>
            </a:r>
            <a:endParaRPr/>
          </a:p>
          <a:p>
            <a:pPr indent="-311150" lvl="0" marL="457200" rtl="0" algn="l">
              <a:spcBef>
                <a:spcPts val="0"/>
              </a:spcBef>
              <a:spcAft>
                <a:spcPts val="0"/>
              </a:spcAft>
              <a:buSzPts val="1300"/>
              <a:buChar char="-"/>
            </a:pPr>
            <a:r>
              <a:rPr lang="fr"/>
              <a:t>Collaboration</a:t>
            </a:r>
            <a:endParaRPr/>
          </a:p>
          <a:p>
            <a:pPr indent="-311150" lvl="0" marL="457200" rtl="0" algn="l">
              <a:spcBef>
                <a:spcPts val="0"/>
              </a:spcBef>
              <a:spcAft>
                <a:spcPts val="0"/>
              </a:spcAft>
              <a:buSzPts val="1300"/>
              <a:buChar char="-"/>
            </a:pPr>
            <a:r>
              <a:rPr lang="fr"/>
              <a:t>Amélioration continue</a:t>
            </a:r>
            <a:endParaRPr/>
          </a:p>
        </p:txBody>
      </p:sp>
      <p:pic>
        <p:nvPicPr>
          <p:cNvPr id="194" name="Google Shape;194;p20" title="frame-114.png"/>
          <p:cNvPicPr preferRelativeResize="0"/>
          <p:nvPr/>
        </p:nvPicPr>
        <p:blipFill>
          <a:blip r:embed="rId3">
            <a:alphaModFix/>
          </a:blip>
          <a:stretch>
            <a:fillRect/>
          </a:stretch>
        </p:blipFill>
        <p:spPr>
          <a:xfrm>
            <a:off x="4006175" y="1396284"/>
            <a:ext cx="4604124" cy="2427975"/>
          </a:xfrm>
          <a:prstGeom prst="rect">
            <a:avLst/>
          </a:prstGeom>
          <a:noFill/>
          <a:ln>
            <a:noFill/>
          </a:ln>
        </p:spPr>
      </p:pic>
      <p:sp>
        <p:nvSpPr>
          <p:cNvPr id="195" name="Google Shape;19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Réalisation de la mission</a:t>
            </a:r>
            <a:endParaRPr b="1"/>
          </a:p>
        </p:txBody>
      </p:sp>
      <p:sp>
        <p:nvSpPr>
          <p:cNvPr id="201" name="Google Shape;201;p21"/>
          <p:cNvSpPr txBox="1"/>
          <p:nvPr>
            <p:ph idx="1" type="body"/>
          </p:nvPr>
        </p:nvSpPr>
        <p:spPr>
          <a:xfrm>
            <a:off x="250825" y="1413450"/>
            <a:ext cx="86676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User Stories et features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fr"/>
              <a:t>En tant que [utilisateur],           </a:t>
            </a:r>
            <a:br>
              <a:rPr lang="fr"/>
            </a:br>
            <a:r>
              <a:rPr lang="fr"/>
              <a:t>Je veux [fonctionnalité],                                                                                   Features (catégories) nécessaires au projet GSB</a:t>
            </a:r>
            <a:br>
              <a:rPr lang="fr"/>
            </a:br>
            <a:r>
              <a:rPr lang="fr"/>
              <a:t>Afin de [objectif métier]</a:t>
            </a:r>
            <a:endParaRPr/>
          </a:p>
        </p:txBody>
      </p:sp>
      <p:pic>
        <p:nvPicPr>
          <p:cNvPr id="202" name="Google Shape;202;p21" title="image-2.png"/>
          <p:cNvPicPr preferRelativeResize="0"/>
          <p:nvPr/>
        </p:nvPicPr>
        <p:blipFill>
          <a:blip r:embed="rId3">
            <a:alphaModFix/>
          </a:blip>
          <a:stretch>
            <a:fillRect/>
          </a:stretch>
        </p:blipFill>
        <p:spPr>
          <a:xfrm>
            <a:off x="314625" y="1784538"/>
            <a:ext cx="3930148" cy="1574424"/>
          </a:xfrm>
          <a:prstGeom prst="rect">
            <a:avLst/>
          </a:prstGeom>
          <a:noFill/>
          <a:ln>
            <a:noFill/>
          </a:ln>
        </p:spPr>
      </p:pic>
      <p:pic>
        <p:nvPicPr>
          <p:cNvPr id="203" name="Google Shape;203;p21" title="image.png"/>
          <p:cNvPicPr preferRelativeResize="0"/>
          <p:nvPr/>
        </p:nvPicPr>
        <p:blipFill>
          <a:blip r:embed="rId4">
            <a:alphaModFix/>
          </a:blip>
          <a:stretch>
            <a:fillRect/>
          </a:stretch>
        </p:blipFill>
        <p:spPr>
          <a:xfrm>
            <a:off x="4649050" y="1664172"/>
            <a:ext cx="4200474" cy="1815150"/>
          </a:xfrm>
          <a:prstGeom prst="rect">
            <a:avLst/>
          </a:prstGeom>
          <a:noFill/>
          <a:ln>
            <a:noFill/>
          </a:ln>
        </p:spPr>
      </p:pic>
      <p:sp>
        <p:nvSpPr>
          <p:cNvPr id="204" name="Google Shape;20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